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5"/>
  </p:notesMasterIdLst>
  <p:sldIdLst>
    <p:sldId id="256" r:id="rId2"/>
    <p:sldId id="326" r:id="rId3"/>
    <p:sldId id="353" r:id="rId4"/>
    <p:sldId id="310" r:id="rId5"/>
    <p:sldId id="343" r:id="rId6"/>
    <p:sldId id="320" r:id="rId7"/>
    <p:sldId id="293" r:id="rId8"/>
    <p:sldId id="344" r:id="rId9"/>
    <p:sldId id="345" r:id="rId10"/>
    <p:sldId id="352" r:id="rId11"/>
    <p:sldId id="346" r:id="rId12"/>
    <p:sldId id="347" r:id="rId13"/>
    <p:sldId id="348" r:id="rId14"/>
    <p:sldId id="349" r:id="rId15"/>
    <p:sldId id="350" r:id="rId16"/>
    <p:sldId id="351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5108" autoAdjust="0"/>
  </p:normalViewPr>
  <p:slideViewPr>
    <p:cSldViewPr snapToGrid="0">
      <p:cViewPr varScale="1">
        <p:scale>
          <a:sx n="87" d="100"/>
          <a:sy n="87" d="100"/>
        </p:scale>
        <p:origin x="-1062" y="-90"/>
      </p:cViewPr>
      <p:guideLst>
        <p:guide orient="horz" pos="1255"/>
        <p:guide pos="388"/>
      </p:guideLst>
    </p:cSldViewPr>
  </p:slideViewPr>
  <p:outlineViewPr>
    <p:cViewPr>
      <p:scale>
        <a:sx n="33" d="100"/>
        <a:sy n="33" d="100"/>
      </p:scale>
      <p:origin x="0" y="545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93D7A8-AC17-4008-9201-9FC72FD6D238}" type="datetimeFigureOut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A28C32-8B4E-4E15-9874-EC92944D3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61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A28C32-8B4E-4E15-9874-EC92944D3D4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A28C32-8B4E-4E15-9874-EC92944D3D4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dirty="0" err="1" smtClean="0"/>
              <a:t>Pīemēram</a:t>
            </a:r>
            <a:r>
              <a:rPr lang="lv-LV" dirty="0" smtClean="0"/>
              <a:t>, Alanīna (A) nomaiņa par </a:t>
            </a:r>
            <a:r>
              <a:rPr lang="lv-LV" dirty="0" err="1" smtClean="0"/>
              <a:t>triptofānu</a:t>
            </a:r>
            <a:r>
              <a:rPr lang="lv-LV" baseline="0" dirty="0" smtClean="0"/>
              <a:t> (W) ir mazāk varbūtīga, nekā A nomaiņa par </a:t>
            </a:r>
            <a:r>
              <a:rPr lang="lv-LV" baseline="0" dirty="0" err="1" smtClean="0"/>
              <a:t>valīnu</a:t>
            </a:r>
            <a:r>
              <a:rPr lang="lv-LV" baseline="0" dirty="0" smtClean="0"/>
              <a:t> (V)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A28C32-8B4E-4E15-9874-EC92944D3D4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78BEC-DCFF-4523-9C13-BBEEEBC87C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816B2-D62C-45A0-80F8-79E137156F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3ADBC-BE4F-437E-93B6-18FF07835D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AAC9-6D5C-49F9-86FB-F7CA73BD7D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F8D2-838C-4D25-AC59-2AF89B6239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52B89-160A-4CD8-B855-79E3D9900A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4875E-F41A-43BA-938A-7D72A93CB2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DD0DD-6A19-4091-A385-5A39C0A131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11669F-58D0-486C-8232-100D6D2AB6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BF4CB-DA75-48D5-A624-6DF76FF8AA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FD4740-7FBD-43D4-932E-9EFB924EC7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224" y="1796142"/>
            <a:ext cx="8036213" cy="269965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lv-LV" sz="4400" b="1" dirty="0" smtClean="0">
                <a:solidFill>
                  <a:schemeClr val="tx2">
                    <a:lumMod val="50000"/>
                  </a:schemeClr>
                </a:solidFill>
              </a:rPr>
              <a:t>Bioloģiskās informācijas datubāzes. Informācijas meklēšanas un iegūšanas sistēmas </a:t>
            </a:r>
            <a:br>
              <a:rPr lang="lv-LV" sz="4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lv-LV" b="1" dirty="0" smtClean="0">
                <a:solidFill>
                  <a:schemeClr val="tx2">
                    <a:lumMod val="50000"/>
                  </a:schemeClr>
                </a:solidFill>
              </a:rPr>
              <a:t>Piemēri </a:t>
            </a:r>
            <a:endParaRPr lang="en-US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Sekvenču salīdzināšana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992313"/>
            <a:ext cx="8070850" cy="4316412"/>
          </a:xfrm>
        </p:spPr>
        <p:txBody>
          <a:bodyPr>
            <a:normAutofit fontScale="92500" lnSpcReduction="20000"/>
          </a:bodyPr>
          <a:lstStyle/>
          <a:p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Visas uz Zemes sastopamās organismu grupas ir cēlušās no viena kopēja senča, bet pēc tam evolucionējušas atsevišķi </a:t>
            </a:r>
            <a:endParaRPr lang="lv-LV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DNS </a:t>
            </a:r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un proteīnu līdzības pamatā ir “</a:t>
            </a:r>
            <a:r>
              <a:rPr lang="lv-LV" i="1" dirty="0" err="1">
                <a:solidFill>
                  <a:schemeClr val="tx2">
                    <a:lumMod val="50000"/>
                  </a:schemeClr>
                </a:solidFill>
              </a:rPr>
              <a:t>Identity</a:t>
            </a:r>
            <a:r>
              <a:rPr lang="lv-LV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i="1" dirty="0" err="1">
                <a:solidFill>
                  <a:schemeClr val="tx2">
                    <a:lumMod val="50000"/>
                  </a:schemeClr>
                </a:solidFill>
              </a:rPr>
              <a:t>by</a:t>
            </a:r>
            <a:r>
              <a:rPr lang="lv-LV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i="1" dirty="0" err="1">
                <a:solidFill>
                  <a:schemeClr val="tx2">
                    <a:lumMod val="50000"/>
                  </a:schemeClr>
                </a:solidFill>
              </a:rPr>
              <a:t>descent</a:t>
            </a:r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”, vai arī konverģentā evolūcija  </a:t>
            </a:r>
          </a:p>
          <a:p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Ja gēni dažādās sugās ir līdzīgi pēc DNS vai aminoskābju secības, tad iespējams tie veic līdzīgu funkciju </a:t>
            </a:r>
          </a:p>
          <a:p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Līdzīgas DNS un aminoskābju secības sauc par </a:t>
            </a:r>
            <a:r>
              <a:rPr lang="lv-LV" b="1" dirty="0" err="1">
                <a:solidFill>
                  <a:schemeClr val="tx2">
                    <a:lumMod val="50000"/>
                  </a:schemeClr>
                </a:solidFill>
              </a:rPr>
              <a:t>homologām</a:t>
            </a:r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 (ar kopīgu izcelsmi)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Sekvenču salīdzināšana 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5950" y="1992313"/>
            <a:ext cx="8070850" cy="4316412"/>
          </a:xfrm>
        </p:spPr>
        <p:txBody>
          <a:bodyPr>
            <a:normAutofit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Ja mums ir divas vai vairākas DNS vai aminoskābju secības, tās analizējot vajadzētu: </a:t>
            </a:r>
          </a:p>
          <a:p>
            <a:pPr>
              <a:buNone/>
            </a:pP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	- izmērīt to vispārējo līdzību; </a:t>
            </a:r>
          </a:p>
          <a:p>
            <a:pPr>
              <a:buNone/>
            </a:pP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	- noteikt to līdzību katrā sekvences pozīcijā; </a:t>
            </a:r>
          </a:p>
          <a:p>
            <a:pPr>
              <a:buNone/>
            </a:pP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	- novērot līdzīgo un atšķirīgo rajonu izvietojumu sekvencēs; </a:t>
            </a:r>
          </a:p>
          <a:p>
            <a:pPr>
              <a:buNone/>
            </a:pP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	- novērtēt sekvenču evolucionārās attiecības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4875E-F41A-43BA-938A-7D72A93CB29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Sekvenču salīdzinājumu pielietojumi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992313"/>
            <a:ext cx="8070850" cy="4316412"/>
          </a:xfrm>
        </p:spPr>
        <p:txBody>
          <a:bodyPr>
            <a:normAutofit lnSpcReduction="10000"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Genomu anotācijas pamatojas uz salīdzinājumu ar jau raksturotām sekvencēm (gēnu un atkārtojumu identifikācija) </a:t>
            </a:r>
          </a:p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Funkcionālo domēnu noteikšana proteīnu sekvencēs </a:t>
            </a:r>
          </a:p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DNS un proteīnu sekvenču radniecības pakāpes noteikšana, lai izvērtētu to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filoģenētiskās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attiecības un rekonstruētu šo secību evolūciju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7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>
            <a:normAutofit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Salīdzinājuma pamatprincipi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992313"/>
            <a:ext cx="8177669" cy="4441144"/>
          </a:xfrm>
        </p:spPr>
        <p:txBody>
          <a:bodyPr>
            <a:normAutofit/>
          </a:bodyPr>
          <a:lstStyle/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Sekvences salīdzina, nosakot to līdzību katrā sekvences pozīcijā </a:t>
            </a:r>
          </a:p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Lai veidotu optimālu salīdzinājumu, iespējams sekvencēs ieviest pārtraukumus </a:t>
            </a:r>
          </a:p>
          <a:p>
            <a:endParaRPr lang="lv-LV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lv-LV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Nepieciešams izveidot kritērijus pēc kuriem spriest par salīdzinājuma kvalitāti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34646" y="3679033"/>
            <a:ext cx="1428760" cy="78581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 err="1" smtClean="0">
                <a:latin typeface="Courier New" pitchFamily="49" charset="0"/>
                <a:cs typeface="Courier New" pitchFamily="49" charset="0"/>
              </a:rPr>
              <a:t>abcdef-</a:t>
            </a:r>
            <a:endParaRPr lang="lv-LV" sz="20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lv-LV" sz="2000" dirty="0" smtClean="0">
                <a:latin typeface="Courier New" pitchFamily="49" charset="0"/>
                <a:cs typeface="Courier New" pitchFamily="49" charset="0"/>
              </a:rPr>
              <a:t>a-</a:t>
            </a:r>
            <a:r>
              <a:rPr lang="lv-LV" sz="2000" dirty="0" err="1" smtClean="0">
                <a:latin typeface="Courier New" pitchFamily="49" charset="0"/>
                <a:cs typeface="Courier New" pitchFamily="49" charset="0"/>
              </a:rPr>
              <a:t>cdefg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62878" y="3679033"/>
            <a:ext cx="1428760" cy="78581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 err="1" smtClean="0">
                <a:latin typeface="Courier New" pitchFamily="49" charset="0"/>
                <a:cs typeface="Courier New" pitchFamily="49" charset="0"/>
              </a:rPr>
              <a:t>abcdef</a:t>
            </a:r>
            <a:endParaRPr lang="lv-LV" sz="20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lv-LV" sz="2000" dirty="0" err="1" smtClean="0">
                <a:latin typeface="Courier New" pitchFamily="49" charset="0"/>
                <a:cs typeface="Courier New" pitchFamily="49" charset="0"/>
              </a:rPr>
              <a:t>acdefg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177390" y="3964785"/>
            <a:ext cx="500066" cy="214314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48432" y="5391845"/>
            <a:ext cx="1500198" cy="78581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000" dirty="0" err="1" smtClean="0">
                <a:latin typeface="Courier New" pitchFamily="49" charset="0"/>
                <a:cs typeface="Courier New" pitchFamily="49" charset="0"/>
              </a:rPr>
              <a:t>acgtctga</a:t>
            </a:r>
            <a:endParaRPr lang="lv-LV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lv-LV" sz="2000" dirty="0" err="1" smtClean="0">
                <a:latin typeface="Courier New" pitchFamily="49" charset="0"/>
                <a:cs typeface="Courier New" pitchFamily="49" charset="0"/>
              </a:rPr>
              <a:t>agtttgat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77720" y="5391845"/>
            <a:ext cx="1714512" cy="78581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000" dirty="0" err="1" smtClean="0">
                <a:latin typeface="Courier New" pitchFamily="49" charset="0"/>
                <a:cs typeface="Courier New" pitchFamily="49" charset="0"/>
              </a:rPr>
              <a:t>acgtctga-</a:t>
            </a:r>
            <a:endParaRPr lang="lv-LV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lv-LV" sz="2000" dirty="0" smtClean="0">
                <a:latin typeface="Courier New" pitchFamily="49" charset="0"/>
                <a:cs typeface="Courier New" pitchFamily="49" charset="0"/>
              </a:rPr>
              <a:t>a-</a:t>
            </a:r>
            <a:r>
              <a:rPr lang="lv-LV" sz="2000" dirty="0" err="1" smtClean="0">
                <a:latin typeface="Courier New" pitchFamily="49" charset="0"/>
                <a:cs typeface="Courier New" pitchFamily="49" charset="0"/>
              </a:rPr>
              <a:t>gtttgat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91638" y="5391845"/>
            <a:ext cx="1643074" cy="78581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000" dirty="0" err="1" smtClean="0">
                <a:latin typeface="Courier New" pitchFamily="49" charset="0"/>
                <a:cs typeface="Courier New" pitchFamily="49" charset="0"/>
              </a:rPr>
              <a:t>acgtctga-</a:t>
            </a:r>
            <a:endParaRPr lang="lv-LV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lv-LV" sz="2000" dirty="0" err="1" smtClean="0">
                <a:latin typeface="Courier New" pitchFamily="49" charset="0"/>
                <a:cs typeface="Courier New" pitchFamily="49" charset="0"/>
              </a:rPr>
              <a:t>agttt-gat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Dot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plots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992313"/>
            <a:ext cx="8070850" cy="4316412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Visvienkāršākais divu sekvenču salīdzināšanas veids </a:t>
            </a:r>
          </a:p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Dot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plots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ir kā tabula vai matrica, kurā rindas atbilst vienai sekvencei, bet kolonnas atbilst otrai sekvencei </a:t>
            </a:r>
          </a:p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Vienkāršākajā veidā tiek atzīmēti tikai burti (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nukleotīdi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vai aminoskābes), kas katrā pozīcijā starp sekvencēm ir identiski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6786610" cy="6566206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Freeform 10"/>
          <p:cNvSpPr/>
          <p:nvPr/>
        </p:nvSpPr>
        <p:spPr>
          <a:xfrm>
            <a:off x="1610436" y="314099"/>
            <a:ext cx="3556185" cy="3411400"/>
          </a:xfrm>
          <a:custGeom>
            <a:avLst/>
            <a:gdLst>
              <a:gd name="connsiteX0" fmla="*/ 136477 w 3556185"/>
              <a:gd name="connsiteY0" fmla="*/ 40743 h 3411400"/>
              <a:gd name="connsiteX1" fmla="*/ 286603 w 3556185"/>
              <a:gd name="connsiteY1" fmla="*/ 108982 h 3411400"/>
              <a:gd name="connsiteX2" fmla="*/ 368489 w 3556185"/>
              <a:gd name="connsiteY2" fmla="*/ 163573 h 3411400"/>
              <a:gd name="connsiteX3" fmla="*/ 409433 w 3556185"/>
              <a:gd name="connsiteY3" fmla="*/ 190868 h 3411400"/>
              <a:gd name="connsiteX4" fmla="*/ 491319 w 3556185"/>
              <a:gd name="connsiteY4" fmla="*/ 259107 h 3411400"/>
              <a:gd name="connsiteX5" fmla="*/ 559558 w 3556185"/>
              <a:gd name="connsiteY5" fmla="*/ 354641 h 3411400"/>
              <a:gd name="connsiteX6" fmla="*/ 641445 w 3556185"/>
              <a:gd name="connsiteY6" fmla="*/ 409232 h 3411400"/>
              <a:gd name="connsiteX7" fmla="*/ 723331 w 3556185"/>
              <a:gd name="connsiteY7" fmla="*/ 504767 h 3411400"/>
              <a:gd name="connsiteX8" fmla="*/ 764274 w 3556185"/>
              <a:gd name="connsiteY8" fmla="*/ 532062 h 3411400"/>
              <a:gd name="connsiteX9" fmla="*/ 846161 w 3556185"/>
              <a:gd name="connsiteY9" fmla="*/ 600301 h 3411400"/>
              <a:gd name="connsiteX10" fmla="*/ 873457 w 3556185"/>
              <a:gd name="connsiteY10" fmla="*/ 641244 h 3411400"/>
              <a:gd name="connsiteX11" fmla="*/ 955343 w 3556185"/>
              <a:gd name="connsiteY11" fmla="*/ 723131 h 3411400"/>
              <a:gd name="connsiteX12" fmla="*/ 968991 w 3556185"/>
              <a:gd name="connsiteY12" fmla="*/ 764074 h 3411400"/>
              <a:gd name="connsiteX13" fmla="*/ 1050877 w 3556185"/>
              <a:gd name="connsiteY13" fmla="*/ 818665 h 3411400"/>
              <a:gd name="connsiteX14" fmla="*/ 1119116 w 3556185"/>
              <a:gd name="connsiteY14" fmla="*/ 900552 h 3411400"/>
              <a:gd name="connsiteX15" fmla="*/ 1160060 w 3556185"/>
              <a:gd name="connsiteY15" fmla="*/ 927847 h 3411400"/>
              <a:gd name="connsiteX16" fmla="*/ 1228298 w 3556185"/>
              <a:gd name="connsiteY16" fmla="*/ 1009734 h 3411400"/>
              <a:gd name="connsiteX17" fmla="*/ 1269242 w 3556185"/>
              <a:gd name="connsiteY17" fmla="*/ 1037029 h 3411400"/>
              <a:gd name="connsiteX18" fmla="*/ 1364776 w 3556185"/>
              <a:gd name="connsiteY18" fmla="*/ 1146211 h 3411400"/>
              <a:gd name="connsiteX19" fmla="*/ 1460310 w 3556185"/>
              <a:gd name="connsiteY19" fmla="*/ 1241746 h 3411400"/>
              <a:gd name="connsiteX20" fmla="*/ 1596788 w 3556185"/>
              <a:gd name="connsiteY20" fmla="*/ 1323632 h 3411400"/>
              <a:gd name="connsiteX21" fmla="*/ 1692322 w 3556185"/>
              <a:gd name="connsiteY21" fmla="*/ 1391871 h 3411400"/>
              <a:gd name="connsiteX22" fmla="*/ 1733265 w 3556185"/>
              <a:gd name="connsiteY22" fmla="*/ 1405519 h 3411400"/>
              <a:gd name="connsiteX23" fmla="*/ 1774209 w 3556185"/>
              <a:gd name="connsiteY23" fmla="*/ 1446462 h 3411400"/>
              <a:gd name="connsiteX24" fmla="*/ 1856095 w 3556185"/>
              <a:gd name="connsiteY24" fmla="*/ 1501053 h 3411400"/>
              <a:gd name="connsiteX25" fmla="*/ 1910686 w 3556185"/>
              <a:gd name="connsiteY25" fmla="*/ 1582940 h 3411400"/>
              <a:gd name="connsiteX26" fmla="*/ 1992573 w 3556185"/>
              <a:gd name="connsiteY26" fmla="*/ 1651179 h 3411400"/>
              <a:gd name="connsiteX27" fmla="*/ 2088107 w 3556185"/>
              <a:gd name="connsiteY27" fmla="*/ 1787656 h 3411400"/>
              <a:gd name="connsiteX28" fmla="*/ 2115403 w 3556185"/>
              <a:gd name="connsiteY28" fmla="*/ 1828600 h 3411400"/>
              <a:gd name="connsiteX29" fmla="*/ 2156346 w 3556185"/>
              <a:gd name="connsiteY29" fmla="*/ 1855895 h 3411400"/>
              <a:gd name="connsiteX30" fmla="*/ 2251880 w 3556185"/>
              <a:gd name="connsiteY30" fmla="*/ 1951429 h 3411400"/>
              <a:gd name="connsiteX31" fmla="*/ 2279176 w 3556185"/>
              <a:gd name="connsiteY31" fmla="*/ 1992373 h 3411400"/>
              <a:gd name="connsiteX32" fmla="*/ 2402006 w 3556185"/>
              <a:gd name="connsiteY32" fmla="*/ 2074259 h 3411400"/>
              <a:gd name="connsiteX33" fmla="*/ 2497540 w 3556185"/>
              <a:gd name="connsiteY33" fmla="*/ 2142498 h 3411400"/>
              <a:gd name="connsiteX34" fmla="*/ 2538483 w 3556185"/>
              <a:gd name="connsiteY34" fmla="*/ 2156146 h 3411400"/>
              <a:gd name="connsiteX35" fmla="*/ 2647665 w 3556185"/>
              <a:gd name="connsiteY35" fmla="*/ 2224385 h 3411400"/>
              <a:gd name="connsiteX36" fmla="*/ 2702257 w 3556185"/>
              <a:gd name="connsiteY36" fmla="*/ 2251680 h 3411400"/>
              <a:gd name="connsiteX37" fmla="*/ 2715904 w 3556185"/>
              <a:gd name="connsiteY37" fmla="*/ 2292623 h 3411400"/>
              <a:gd name="connsiteX38" fmla="*/ 2756848 w 3556185"/>
              <a:gd name="connsiteY38" fmla="*/ 2319919 h 3411400"/>
              <a:gd name="connsiteX39" fmla="*/ 2797791 w 3556185"/>
              <a:gd name="connsiteY39" fmla="*/ 2360862 h 3411400"/>
              <a:gd name="connsiteX40" fmla="*/ 2852382 w 3556185"/>
              <a:gd name="connsiteY40" fmla="*/ 2401805 h 3411400"/>
              <a:gd name="connsiteX41" fmla="*/ 2879677 w 3556185"/>
              <a:gd name="connsiteY41" fmla="*/ 2442749 h 3411400"/>
              <a:gd name="connsiteX42" fmla="*/ 2920621 w 3556185"/>
              <a:gd name="connsiteY42" fmla="*/ 2470044 h 3411400"/>
              <a:gd name="connsiteX43" fmla="*/ 2934268 w 3556185"/>
              <a:gd name="connsiteY43" fmla="*/ 2510988 h 3411400"/>
              <a:gd name="connsiteX44" fmla="*/ 3002507 w 3556185"/>
              <a:gd name="connsiteY44" fmla="*/ 2592874 h 3411400"/>
              <a:gd name="connsiteX45" fmla="*/ 3029803 w 3556185"/>
              <a:gd name="connsiteY45" fmla="*/ 2633817 h 3411400"/>
              <a:gd name="connsiteX46" fmla="*/ 3084394 w 3556185"/>
              <a:gd name="connsiteY46" fmla="*/ 2702056 h 3411400"/>
              <a:gd name="connsiteX47" fmla="*/ 3152633 w 3556185"/>
              <a:gd name="connsiteY47" fmla="*/ 2756647 h 3411400"/>
              <a:gd name="connsiteX48" fmla="*/ 3261815 w 3556185"/>
              <a:gd name="connsiteY48" fmla="*/ 2811238 h 3411400"/>
              <a:gd name="connsiteX49" fmla="*/ 3343701 w 3556185"/>
              <a:gd name="connsiteY49" fmla="*/ 2824886 h 3411400"/>
              <a:gd name="connsiteX50" fmla="*/ 3398292 w 3556185"/>
              <a:gd name="connsiteY50" fmla="*/ 2852182 h 3411400"/>
              <a:gd name="connsiteX51" fmla="*/ 3439236 w 3556185"/>
              <a:gd name="connsiteY51" fmla="*/ 2865829 h 3411400"/>
              <a:gd name="connsiteX52" fmla="*/ 3480179 w 3556185"/>
              <a:gd name="connsiteY52" fmla="*/ 2893125 h 3411400"/>
              <a:gd name="connsiteX53" fmla="*/ 3521122 w 3556185"/>
              <a:gd name="connsiteY53" fmla="*/ 3193376 h 3411400"/>
              <a:gd name="connsiteX54" fmla="*/ 3534770 w 3556185"/>
              <a:gd name="connsiteY54" fmla="*/ 3234319 h 3411400"/>
              <a:gd name="connsiteX55" fmla="*/ 3548418 w 3556185"/>
              <a:gd name="connsiteY55" fmla="*/ 3302558 h 3411400"/>
              <a:gd name="connsiteX56" fmla="*/ 3398292 w 3556185"/>
              <a:gd name="connsiteY56" fmla="*/ 3357149 h 3411400"/>
              <a:gd name="connsiteX57" fmla="*/ 3275463 w 3556185"/>
              <a:gd name="connsiteY57" fmla="*/ 3288910 h 3411400"/>
              <a:gd name="connsiteX58" fmla="*/ 3234519 w 3556185"/>
              <a:gd name="connsiteY58" fmla="*/ 3261614 h 3411400"/>
              <a:gd name="connsiteX59" fmla="*/ 3193576 w 3556185"/>
              <a:gd name="connsiteY59" fmla="*/ 3220671 h 3411400"/>
              <a:gd name="connsiteX60" fmla="*/ 3152633 w 3556185"/>
              <a:gd name="connsiteY60" fmla="*/ 3207023 h 3411400"/>
              <a:gd name="connsiteX61" fmla="*/ 3070746 w 3556185"/>
              <a:gd name="connsiteY61" fmla="*/ 3166080 h 3411400"/>
              <a:gd name="connsiteX62" fmla="*/ 3029803 w 3556185"/>
              <a:gd name="connsiteY62" fmla="*/ 3125137 h 3411400"/>
              <a:gd name="connsiteX63" fmla="*/ 3002507 w 3556185"/>
              <a:gd name="connsiteY63" fmla="*/ 3084194 h 3411400"/>
              <a:gd name="connsiteX64" fmla="*/ 2961564 w 3556185"/>
              <a:gd name="connsiteY64" fmla="*/ 3056898 h 3411400"/>
              <a:gd name="connsiteX65" fmla="*/ 2947916 w 3556185"/>
              <a:gd name="connsiteY65" fmla="*/ 3002307 h 3411400"/>
              <a:gd name="connsiteX66" fmla="*/ 2811439 w 3556185"/>
              <a:gd name="connsiteY66" fmla="*/ 2879477 h 3411400"/>
              <a:gd name="connsiteX67" fmla="*/ 2756848 w 3556185"/>
              <a:gd name="connsiteY67" fmla="*/ 2797591 h 3411400"/>
              <a:gd name="connsiteX68" fmla="*/ 2674961 w 3556185"/>
              <a:gd name="connsiteY68" fmla="*/ 2729352 h 3411400"/>
              <a:gd name="connsiteX69" fmla="*/ 2593074 w 3556185"/>
              <a:gd name="connsiteY69" fmla="*/ 2661113 h 3411400"/>
              <a:gd name="connsiteX70" fmla="*/ 2565779 w 3556185"/>
              <a:gd name="connsiteY70" fmla="*/ 2620170 h 3411400"/>
              <a:gd name="connsiteX71" fmla="*/ 2524836 w 3556185"/>
              <a:gd name="connsiteY71" fmla="*/ 2592874 h 3411400"/>
              <a:gd name="connsiteX72" fmla="*/ 2483892 w 3556185"/>
              <a:gd name="connsiteY72" fmla="*/ 2551931 h 3411400"/>
              <a:gd name="connsiteX73" fmla="*/ 2402006 w 3556185"/>
              <a:gd name="connsiteY73" fmla="*/ 2497340 h 3411400"/>
              <a:gd name="connsiteX74" fmla="*/ 2374710 w 3556185"/>
              <a:gd name="connsiteY74" fmla="*/ 2456397 h 3411400"/>
              <a:gd name="connsiteX75" fmla="*/ 2333767 w 3556185"/>
              <a:gd name="connsiteY75" fmla="*/ 2429101 h 3411400"/>
              <a:gd name="connsiteX76" fmla="*/ 2251880 w 3556185"/>
              <a:gd name="connsiteY76" fmla="*/ 2347214 h 3411400"/>
              <a:gd name="connsiteX77" fmla="*/ 2169994 w 3556185"/>
              <a:gd name="connsiteY77" fmla="*/ 2251680 h 3411400"/>
              <a:gd name="connsiteX78" fmla="*/ 2115403 w 3556185"/>
              <a:gd name="connsiteY78" fmla="*/ 2210737 h 3411400"/>
              <a:gd name="connsiteX79" fmla="*/ 2047164 w 3556185"/>
              <a:gd name="connsiteY79" fmla="*/ 2142498 h 3411400"/>
              <a:gd name="connsiteX80" fmla="*/ 1992573 w 3556185"/>
              <a:gd name="connsiteY80" fmla="*/ 2101555 h 3411400"/>
              <a:gd name="connsiteX81" fmla="*/ 1951630 w 3556185"/>
              <a:gd name="connsiteY81" fmla="*/ 2046964 h 3411400"/>
              <a:gd name="connsiteX82" fmla="*/ 1897039 w 3556185"/>
              <a:gd name="connsiteY82" fmla="*/ 2033316 h 3411400"/>
              <a:gd name="connsiteX83" fmla="*/ 1869743 w 3556185"/>
              <a:gd name="connsiteY83" fmla="*/ 1992373 h 3411400"/>
              <a:gd name="connsiteX84" fmla="*/ 1787857 w 3556185"/>
              <a:gd name="connsiteY84" fmla="*/ 1937782 h 3411400"/>
              <a:gd name="connsiteX85" fmla="*/ 1760561 w 3556185"/>
              <a:gd name="connsiteY85" fmla="*/ 1896838 h 3411400"/>
              <a:gd name="connsiteX86" fmla="*/ 1719618 w 3556185"/>
              <a:gd name="connsiteY86" fmla="*/ 1883191 h 3411400"/>
              <a:gd name="connsiteX87" fmla="*/ 1678674 w 3556185"/>
              <a:gd name="connsiteY87" fmla="*/ 1855895 h 3411400"/>
              <a:gd name="connsiteX88" fmla="*/ 1637731 w 3556185"/>
              <a:gd name="connsiteY88" fmla="*/ 1814952 h 3411400"/>
              <a:gd name="connsiteX89" fmla="*/ 1596788 w 3556185"/>
              <a:gd name="connsiteY89" fmla="*/ 1787656 h 3411400"/>
              <a:gd name="connsiteX90" fmla="*/ 1501254 w 3556185"/>
              <a:gd name="connsiteY90" fmla="*/ 1719417 h 3411400"/>
              <a:gd name="connsiteX91" fmla="*/ 1419367 w 3556185"/>
              <a:gd name="connsiteY91" fmla="*/ 1623883 h 3411400"/>
              <a:gd name="connsiteX92" fmla="*/ 1351128 w 3556185"/>
              <a:gd name="connsiteY92" fmla="*/ 1528349 h 3411400"/>
              <a:gd name="connsiteX93" fmla="*/ 1310185 w 3556185"/>
              <a:gd name="connsiteY93" fmla="*/ 1501053 h 3411400"/>
              <a:gd name="connsiteX94" fmla="*/ 1269242 w 3556185"/>
              <a:gd name="connsiteY94" fmla="*/ 1460110 h 3411400"/>
              <a:gd name="connsiteX95" fmla="*/ 1214651 w 3556185"/>
              <a:gd name="connsiteY95" fmla="*/ 1419167 h 3411400"/>
              <a:gd name="connsiteX96" fmla="*/ 1146412 w 3556185"/>
              <a:gd name="connsiteY96" fmla="*/ 1337280 h 3411400"/>
              <a:gd name="connsiteX97" fmla="*/ 1119116 w 3556185"/>
              <a:gd name="connsiteY97" fmla="*/ 1296337 h 3411400"/>
              <a:gd name="connsiteX98" fmla="*/ 1078173 w 3556185"/>
              <a:gd name="connsiteY98" fmla="*/ 1269041 h 3411400"/>
              <a:gd name="connsiteX99" fmla="*/ 955343 w 3556185"/>
              <a:gd name="connsiteY99" fmla="*/ 1159859 h 3411400"/>
              <a:gd name="connsiteX100" fmla="*/ 859809 w 3556185"/>
              <a:gd name="connsiteY100" fmla="*/ 1050677 h 3411400"/>
              <a:gd name="connsiteX101" fmla="*/ 805218 w 3556185"/>
              <a:gd name="connsiteY101" fmla="*/ 968791 h 3411400"/>
              <a:gd name="connsiteX102" fmla="*/ 723331 w 3556185"/>
              <a:gd name="connsiteY102" fmla="*/ 900552 h 3411400"/>
              <a:gd name="connsiteX103" fmla="*/ 696036 w 3556185"/>
              <a:gd name="connsiteY103" fmla="*/ 859608 h 3411400"/>
              <a:gd name="connsiteX104" fmla="*/ 614149 w 3556185"/>
              <a:gd name="connsiteY104" fmla="*/ 791370 h 3411400"/>
              <a:gd name="connsiteX105" fmla="*/ 573206 w 3556185"/>
              <a:gd name="connsiteY105" fmla="*/ 750426 h 3411400"/>
              <a:gd name="connsiteX106" fmla="*/ 477671 w 3556185"/>
              <a:gd name="connsiteY106" fmla="*/ 695835 h 3411400"/>
              <a:gd name="connsiteX107" fmla="*/ 436728 w 3556185"/>
              <a:gd name="connsiteY107" fmla="*/ 654892 h 3411400"/>
              <a:gd name="connsiteX108" fmla="*/ 382137 w 3556185"/>
              <a:gd name="connsiteY108" fmla="*/ 613949 h 3411400"/>
              <a:gd name="connsiteX109" fmla="*/ 354842 w 3556185"/>
              <a:gd name="connsiteY109" fmla="*/ 573005 h 3411400"/>
              <a:gd name="connsiteX110" fmla="*/ 313898 w 3556185"/>
              <a:gd name="connsiteY110" fmla="*/ 545710 h 3411400"/>
              <a:gd name="connsiteX111" fmla="*/ 259307 w 3556185"/>
              <a:gd name="connsiteY111" fmla="*/ 491119 h 3411400"/>
              <a:gd name="connsiteX112" fmla="*/ 232012 w 3556185"/>
              <a:gd name="connsiteY112" fmla="*/ 450176 h 3411400"/>
              <a:gd name="connsiteX113" fmla="*/ 191068 w 3556185"/>
              <a:gd name="connsiteY113" fmla="*/ 409232 h 3411400"/>
              <a:gd name="connsiteX114" fmla="*/ 163773 w 3556185"/>
              <a:gd name="connsiteY114" fmla="*/ 368289 h 3411400"/>
              <a:gd name="connsiteX115" fmla="*/ 122830 w 3556185"/>
              <a:gd name="connsiteY115" fmla="*/ 327346 h 3411400"/>
              <a:gd name="connsiteX116" fmla="*/ 68239 w 3556185"/>
              <a:gd name="connsiteY116" fmla="*/ 245459 h 3411400"/>
              <a:gd name="connsiteX117" fmla="*/ 40943 w 3556185"/>
              <a:gd name="connsiteY117" fmla="*/ 204516 h 3411400"/>
              <a:gd name="connsiteX118" fmla="*/ 0 w 3556185"/>
              <a:gd name="connsiteY118" fmla="*/ 163573 h 3411400"/>
              <a:gd name="connsiteX119" fmla="*/ 40943 w 3556185"/>
              <a:gd name="connsiteY119" fmla="*/ 68038 h 3411400"/>
              <a:gd name="connsiteX120" fmla="*/ 68239 w 3556185"/>
              <a:gd name="connsiteY120" fmla="*/ 54391 h 34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3556185" h="3411400">
                <a:moveTo>
                  <a:pt x="136477" y="40743"/>
                </a:moveTo>
                <a:cubicBezTo>
                  <a:pt x="249186" y="115879"/>
                  <a:pt x="68642" y="0"/>
                  <a:pt x="286603" y="108982"/>
                </a:cubicBezTo>
                <a:cubicBezTo>
                  <a:pt x="315945" y="123653"/>
                  <a:pt x="341194" y="145376"/>
                  <a:pt x="368489" y="163573"/>
                </a:cubicBezTo>
                <a:cubicBezTo>
                  <a:pt x="382137" y="172672"/>
                  <a:pt x="397835" y="179270"/>
                  <a:pt x="409433" y="190868"/>
                </a:cubicBezTo>
                <a:cubicBezTo>
                  <a:pt x="461974" y="243409"/>
                  <a:pt x="434317" y="221105"/>
                  <a:pt x="491319" y="259107"/>
                </a:cubicBezTo>
                <a:cubicBezTo>
                  <a:pt x="504597" y="279023"/>
                  <a:pt x="545711" y="342332"/>
                  <a:pt x="559558" y="354641"/>
                </a:cubicBezTo>
                <a:cubicBezTo>
                  <a:pt x="584077" y="376436"/>
                  <a:pt x="641445" y="409232"/>
                  <a:pt x="641445" y="409232"/>
                </a:cubicBezTo>
                <a:cubicBezTo>
                  <a:pt x="671564" y="449391"/>
                  <a:pt x="685315" y="473087"/>
                  <a:pt x="723331" y="504767"/>
                </a:cubicBezTo>
                <a:cubicBezTo>
                  <a:pt x="735932" y="515268"/>
                  <a:pt x="751673" y="521562"/>
                  <a:pt x="764274" y="532062"/>
                </a:cubicBezTo>
                <a:cubicBezTo>
                  <a:pt x="869365" y="619637"/>
                  <a:pt x="744501" y="532526"/>
                  <a:pt x="846161" y="600301"/>
                </a:cubicBezTo>
                <a:cubicBezTo>
                  <a:pt x="855260" y="613949"/>
                  <a:pt x="862560" y="628985"/>
                  <a:pt x="873457" y="641244"/>
                </a:cubicBezTo>
                <a:cubicBezTo>
                  <a:pt x="899103" y="670095"/>
                  <a:pt x="955343" y="723131"/>
                  <a:pt x="955343" y="723131"/>
                </a:cubicBezTo>
                <a:cubicBezTo>
                  <a:pt x="959892" y="736779"/>
                  <a:pt x="958819" y="753902"/>
                  <a:pt x="968991" y="764074"/>
                </a:cubicBezTo>
                <a:cubicBezTo>
                  <a:pt x="992188" y="787271"/>
                  <a:pt x="1050877" y="818665"/>
                  <a:pt x="1050877" y="818665"/>
                </a:cubicBezTo>
                <a:cubicBezTo>
                  <a:pt x="1077714" y="858920"/>
                  <a:pt x="1079713" y="867716"/>
                  <a:pt x="1119116" y="900552"/>
                </a:cubicBezTo>
                <a:cubicBezTo>
                  <a:pt x="1131717" y="911053"/>
                  <a:pt x="1147459" y="917346"/>
                  <a:pt x="1160060" y="927847"/>
                </a:cubicBezTo>
                <a:cubicBezTo>
                  <a:pt x="1294216" y="1039644"/>
                  <a:pt x="1120938" y="902376"/>
                  <a:pt x="1228298" y="1009734"/>
                </a:cubicBezTo>
                <a:cubicBezTo>
                  <a:pt x="1239897" y="1021332"/>
                  <a:pt x="1255594" y="1027931"/>
                  <a:pt x="1269242" y="1037029"/>
                </a:cubicBezTo>
                <a:cubicBezTo>
                  <a:pt x="1386009" y="1212181"/>
                  <a:pt x="1269999" y="1060911"/>
                  <a:pt x="1364776" y="1146211"/>
                </a:cubicBezTo>
                <a:cubicBezTo>
                  <a:pt x="1398250" y="1176338"/>
                  <a:pt x="1420029" y="1221606"/>
                  <a:pt x="1460310" y="1241746"/>
                </a:cubicBezTo>
                <a:cubicBezTo>
                  <a:pt x="1523813" y="1273497"/>
                  <a:pt x="1530915" y="1274227"/>
                  <a:pt x="1596788" y="1323632"/>
                </a:cubicBezTo>
                <a:cubicBezTo>
                  <a:pt x="1609157" y="1332909"/>
                  <a:pt x="1672361" y="1381891"/>
                  <a:pt x="1692322" y="1391871"/>
                </a:cubicBezTo>
                <a:cubicBezTo>
                  <a:pt x="1705189" y="1398305"/>
                  <a:pt x="1719617" y="1400970"/>
                  <a:pt x="1733265" y="1405519"/>
                </a:cubicBezTo>
                <a:cubicBezTo>
                  <a:pt x="1746913" y="1419167"/>
                  <a:pt x="1758974" y="1434612"/>
                  <a:pt x="1774209" y="1446462"/>
                </a:cubicBezTo>
                <a:cubicBezTo>
                  <a:pt x="1800104" y="1466602"/>
                  <a:pt x="1856095" y="1501053"/>
                  <a:pt x="1856095" y="1501053"/>
                </a:cubicBezTo>
                <a:cubicBezTo>
                  <a:pt x="1879310" y="1570698"/>
                  <a:pt x="1854924" y="1517885"/>
                  <a:pt x="1910686" y="1582940"/>
                </a:cubicBezTo>
                <a:cubicBezTo>
                  <a:pt x="1970176" y="1652345"/>
                  <a:pt x="1923781" y="1628248"/>
                  <a:pt x="1992573" y="1651179"/>
                </a:cubicBezTo>
                <a:cubicBezTo>
                  <a:pt x="2118079" y="1839436"/>
                  <a:pt x="1987059" y="1646188"/>
                  <a:pt x="2088107" y="1787656"/>
                </a:cubicBezTo>
                <a:cubicBezTo>
                  <a:pt x="2097641" y="1801004"/>
                  <a:pt x="2103804" y="1817001"/>
                  <a:pt x="2115403" y="1828600"/>
                </a:cubicBezTo>
                <a:cubicBezTo>
                  <a:pt x="2127001" y="1840198"/>
                  <a:pt x="2142698" y="1846797"/>
                  <a:pt x="2156346" y="1855895"/>
                </a:cubicBezTo>
                <a:cubicBezTo>
                  <a:pt x="2218917" y="1949752"/>
                  <a:pt x="2179815" y="1927409"/>
                  <a:pt x="2251880" y="1951429"/>
                </a:cubicBezTo>
                <a:cubicBezTo>
                  <a:pt x="2260979" y="1965077"/>
                  <a:pt x="2266832" y="1981572"/>
                  <a:pt x="2279176" y="1992373"/>
                </a:cubicBezTo>
                <a:cubicBezTo>
                  <a:pt x="2306476" y="2016260"/>
                  <a:pt x="2367884" y="2048668"/>
                  <a:pt x="2402006" y="2074259"/>
                </a:cubicBezTo>
                <a:cubicBezTo>
                  <a:pt x="2414365" y="2083529"/>
                  <a:pt x="2477587" y="2132521"/>
                  <a:pt x="2497540" y="2142498"/>
                </a:cubicBezTo>
                <a:cubicBezTo>
                  <a:pt x="2510407" y="2148932"/>
                  <a:pt x="2525854" y="2149257"/>
                  <a:pt x="2538483" y="2156146"/>
                </a:cubicBezTo>
                <a:cubicBezTo>
                  <a:pt x="2576160" y="2176697"/>
                  <a:pt x="2609278" y="2205192"/>
                  <a:pt x="2647665" y="2224385"/>
                </a:cubicBezTo>
                <a:lnTo>
                  <a:pt x="2702257" y="2251680"/>
                </a:lnTo>
                <a:cubicBezTo>
                  <a:pt x="2706806" y="2265328"/>
                  <a:pt x="2706917" y="2281390"/>
                  <a:pt x="2715904" y="2292623"/>
                </a:cubicBezTo>
                <a:cubicBezTo>
                  <a:pt x="2726151" y="2305431"/>
                  <a:pt x="2744247" y="2309418"/>
                  <a:pt x="2756848" y="2319919"/>
                </a:cubicBezTo>
                <a:cubicBezTo>
                  <a:pt x="2771675" y="2332275"/>
                  <a:pt x="2783137" y="2348301"/>
                  <a:pt x="2797791" y="2360862"/>
                </a:cubicBezTo>
                <a:cubicBezTo>
                  <a:pt x="2815061" y="2375665"/>
                  <a:pt x="2834185" y="2388157"/>
                  <a:pt x="2852382" y="2401805"/>
                </a:cubicBezTo>
                <a:cubicBezTo>
                  <a:pt x="2861480" y="2415453"/>
                  <a:pt x="2868079" y="2431151"/>
                  <a:pt x="2879677" y="2442749"/>
                </a:cubicBezTo>
                <a:cubicBezTo>
                  <a:pt x="2891275" y="2454347"/>
                  <a:pt x="2910374" y="2457236"/>
                  <a:pt x="2920621" y="2470044"/>
                </a:cubicBezTo>
                <a:cubicBezTo>
                  <a:pt x="2929608" y="2481278"/>
                  <a:pt x="2927834" y="2498121"/>
                  <a:pt x="2934268" y="2510988"/>
                </a:cubicBezTo>
                <a:cubicBezTo>
                  <a:pt x="2959679" y="2561810"/>
                  <a:pt x="2964782" y="2547604"/>
                  <a:pt x="3002507" y="2592874"/>
                </a:cubicBezTo>
                <a:cubicBezTo>
                  <a:pt x="3013008" y="2605475"/>
                  <a:pt x="3020704" y="2620169"/>
                  <a:pt x="3029803" y="2633817"/>
                </a:cubicBezTo>
                <a:cubicBezTo>
                  <a:pt x="3056373" y="2713528"/>
                  <a:pt x="3022661" y="2640322"/>
                  <a:pt x="3084394" y="2702056"/>
                </a:cubicBezTo>
                <a:cubicBezTo>
                  <a:pt x="3146125" y="2763788"/>
                  <a:pt x="3072924" y="2730079"/>
                  <a:pt x="3152633" y="2756647"/>
                </a:cubicBezTo>
                <a:cubicBezTo>
                  <a:pt x="3195907" y="2785497"/>
                  <a:pt x="3205310" y="2795828"/>
                  <a:pt x="3261815" y="2811238"/>
                </a:cubicBezTo>
                <a:cubicBezTo>
                  <a:pt x="3288512" y="2818519"/>
                  <a:pt x="3316406" y="2820337"/>
                  <a:pt x="3343701" y="2824886"/>
                </a:cubicBezTo>
                <a:cubicBezTo>
                  <a:pt x="3361898" y="2833985"/>
                  <a:pt x="3379592" y="2844168"/>
                  <a:pt x="3398292" y="2852182"/>
                </a:cubicBezTo>
                <a:cubicBezTo>
                  <a:pt x="3411515" y="2857849"/>
                  <a:pt x="3426369" y="2859395"/>
                  <a:pt x="3439236" y="2865829"/>
                </a:cubicBezTo>
                <a:cubicBezTo>
                  <a:pt x="3453907" y="2873164"/>
                  <a:pt x="3466531" y="2884026"/>
                  <a:pt x="3480179" y="2893125"/>
                </a:cubicBezTo>
                <a:cubicBezTo>
                  <a:pt x="3536629" y="3062476"/>
                  <a:pt x="3490236" y="2899966"/>
                  <a:pt x="3521122" y="3193376"/>
                </a:cubicBezTo>
                <a:cubicBezTo>
                  <a:pt x="3522628" y="3207683"/>
                  <a:pt x="3531281" y="3220363"/>
                  <a:pt x="3534770" y="3234319"/>
                </a:cubicBezTo>
                <a:cubicBezTo>
                  <a:pt x="3540396" y="3256823"/>
                  <a:pt x="3543869" y="3279812"/>
                  <a:pt x="3548418" y="3302558"/>
                </a:cubicBezTo>
                <a:cubicBezTo>
                  <a:pt x="3526649" y="3411400"/>
                  <a:pt x="3556185" y="3381441"/>
                  <a:pt x="3398292" y="3357149"/>
                </a:cubicBezTo>
                <a:cubicBezTo>
                  <a:pt x="3351451" y="3349943"/>
                  <a:pt x="3311801" y="3313135"/>
                  <a:pt x="3275463" y="3288910"/>
                </a:cubicBezTo>
                <a:cubicBezTo>
                  <a:pt x="3261815" y="3279811"/>
                  <a:pt x="3246118" y="3273213"/>
                  <a:pt x="3234519" y="3261614"/>
                </a:cubicBezTo>
                <a:cubicBezTo>
                  <a:pt x="3220871" y="3247966"/>
                  <a:pt x="3209635" y="3231377"/>
                  <a:pt x="3193576" y="3220671"/>
                </a:cubicBezTo>
                <a:cubicBezTo>
                  <a:pt x="3181606" y="3212691"/>
                  <a:pt x="3165500" y="3213457"/>
                  <a:pt x="3152633" y="3207023"/>
                </a:cubicBezTo>
                <a:cubicBezTo>
                  <a:pt x="3046806" y="3154110"/>
                  <a:pt x="3173657" y="3200384"/>
                  <a:pt x="3070746" y="3166080"/>
                </a:cubicBezTo>
                <a:cubicBezTo>
                  <a:pt x="3057098" y="3152432"/>
                  <a:pt x="3042159" y="3139964"/>
                  <a:pt x="3029803" y="3125137"/>
                </a:cubicBezTo>
                <a:cubicBezTo>
                  <a:pt x="3019302" y="3112536"/>
                  <a:pt x="3014105" y="3095792"/>
                  <a:pt x="3002507" y="3084194"/>
                </a:cubicBezTo>
                <a:cubicBezTo>
                  <a:pt x="2990909" y="3072596"/>
                  <a:pt x="2975212" y="3065997"/>
                  <a:pt x="2961564" y="3056898"/>
                </a:cubicBezTo>
                <a:cubicBezTo>
                  <a:pt x="2957015" y="3038701"/>
                  <a:pt x="2958672" y="3017673"/>
                  <a:pt x="2947916" y="3002307"/>
                </a:cubicBezTo>
                <a:cubicBezTo>
                  <a:pt x="2809077" y="2803964"/>
                  <a:pt x="2920994" y="3002725"/>
                  <a:pt x="2811439" y="2879477"/>
                </a:cubicBezTo>
                <a:cubicBezTo>
                  <a:pt x="2789644" y="2854958"/>
                  <a:pt x="2784143" y="2815788"/>
                  <a:pt x="2756848" y="2797591"/>
                </a:cubicBezTo>
                <a:cubicBezTo>
                  <a:pt x="2655196" y="2729823"/>
                  <a:pt x="2780039" y="2816918"/>
                  <a:pt x="2674961" y="2729352"/>
                </a:cubicBezTo>
                <a:cubicBezTo>
                  <a:pt x="2616407" y="2680557"/>
                  <a:pt x="2647442" y="2726354"/>
                  <a:pt x="2593074" y="2661113"/>
                </a:cubicBezTo>
                <a:cubicBezTo>
                  <a:pt x="2582573" y="2648512"/>
                  <a:pt x="2577377" y="2631768"/>
                  <a:pt x="2565779" y="2620170"/>
                </a:cubicBezTo>
                <a:cubicBezTo>
                  <a:pt x="2554181" y="2608572"/>
                  <a:pt x="2537437" y="2603375"/>
                  <a:pt x="2524836" y="2592874"/>
                </a:cubicBezTo>
                <a:cubicBezTo>
                  <a:pt x="2510009" y="2580518"/>
                  <a:pt x="2499127" y="2563781"/>
                  <a:pt x="2483892" y="2551931"/>
                </a:cubicBezTo>
                <a:cubicBezTo>
                  <a:pt x="2457997" y="2531791"/>
                  <a:pt x="2402006" y="2497340"/>
                  <a:pt x="2402006" y="2497340"/>
                </a:cubicBezTo>
                <a:cubicBezTo>
                  <a:pt x="2392907" y="2483692"/>
                  <a:pt x="2386308" y="2467995"/>
                  <a:pt x="2374710" y="2456397"/>
                </a:cubicBezTo>
                <a:cubicBezTo>
                  <a:pt x="2363112" y="2444799"/>
                  <a:pt x="2346026" y="2439998"/>
                  <a:pt x="2333767" y="2429101"/>
                </a:cubicBezTo>
                <a:cubicBezTo>
                  <a:pt x="2304916" y="2403455"/>
                  <a:pt x="2275041" y="2378096"/>
                  <a:pt x="2251880" y="2347214"/>
                </a:cubicBezTo>
                <a:cubicBezTo>
                  <a:pt x="2219519" y="2304065"/>
                  <a:pt x="2209913" y="2285896"/>
                  <a:pt x="2169994" y="2251680"/>
                </a:cubicBezTo>
                <a:cubicBezTo>
                  <a:pt x="2152724" y="2236877"/>
                  <a:pt x="2131487" y="2226821"/>
                  <a:pt x="2115403" y="2210737"/>
                </a:cubicBezTo>
                <a:cubicBezTo>
                  <a:pt x="2006220" y="2101556"/>
                  <a:pt x="2174543" y="2233483"/>
                  <a:pt x="2047164" y="2142498"/>
                </a:cubicBezTo>
                <a:cubicBezTo>
                  <a:pt x="2028655" y="2129277"/>
                  <a:pt x="2008657" y="2117639"/>
                  <a:pt x="1992573" y="2101555"/>
                </a:cubicBezTo>
                <a:cubicBezTo>
                  <a:pt x="1976489" y="2085471"/>
                  <a:pt x="1970139" y="2060185"/>
                  <a:pt x="1951630" y="2046964"/>
                </a:cubicBezTo>
                <a:cubicBezTo>
                  <a:pt x="1936367" y="2036062"/>
                  <a:pt x="1915236" y="2037865"/>
                  <a:pt x="1897039" y="2033316"/>
                </a:cubicBezTo>
                <a:cubicBezTo>
                  <a:pt x="1887940" y="2019668"/>
                  <a:pt x="1882087" y="2003174"/>
                  <a:pt x="1869743" y="1992373"/>
                </a:cubicBezTo>
                <a:cubicBezTo>
                  <a:pt x="1845055" y="1970771"/>
                  <a:pt x="1787857" y="1937782"/>
                  <a:pt x="1787857" y="1937782"/>
                </a:cubicBezTo>
                <a:cubicBezTo>
                  <a:pt x="1778758" y="1924134"/>
                  <a:pt x="1773369" y="1907085"/>
                  <a:pt x="1760561" y="1896838"/>
                </a:cubicBezTo>
                <a:cubicBezTo>
                  <a:pt x="1749328" y="1887851"/>
                  <a:pt x="1732485" y="1889624"/>
                  <a:pt x="1719618" y="1883191"/>
                </a:cubicBezTo>
                <a:cubicBezTo>
                  <a:pt x="1704947" y="1875855"/>
                  <a:pt x="1691275" y="1866396"/>
                  <a:pt x="1678674" y="1855895"/>
                </a:cubicBezTo>
                <a:cubicBezTo>
                  <a:pt x="1663847" y="1843539"/>
                  <a:pt x="1652558" y="1827308"/>
                  <a:pt x="1637731" y="1814952"/>
                </a:cubicBezTo>
                <a:cubicBezTo>
                  <a:pt x="1625130" y="1804451"/>
                  <a:pt x="1610135" y="1797190"/>
                  <a:pt x="1596788" y="1787656"/>
                </a:cubicBezTo>
                <a:cubicBezTo>
                  <a:pt x="1478290" y="1703014"/>
                  <a:pt x="1597744" y="1783745"/>
                  <a:pt x="1501254" y="1719417"/>
                </a:cubicBezTo>
                <a:cubicBezTo>
                  <a:pt x="1438589" y="1625421"/>
                  <a:pt x="1518652" y="1739714"/>
                  <a:pt x="1419367" y="1623883"/>
                </a:cubicBezTo>
                <a:cubicBezTo>
                  <a:pt x="1372874" y="1569641"/>
                  <a:pt x="1411037" y="1588259"/>
                  <a:pt x="1351128" y="1528349"/>
                </a:cubicBezTo>
                <a:cubicBezTo>
                  <a:pt x="1339530" y="1516751"/>
                  <a:pt x="1322786" y="1511554"/>
                  <a:pt x="1310185" y="1501053"/>
                </a:cubicBezTo>
                <a:cubicBezTo>
                  <a:pt x="1295358" y="1488697"/>
                  <a:pt x="1283896" y="1472671"/>
                  <a:pt x="1269242" y="1460110"/>
                </a:cubicBezTo>
                <a:cubicBezTo>
                  <a:pt x="1251972" y="1445307"/>
                  <a:pt x="1232848" y="1432815"/>
                  <a:pt x="1214651" y="1419167"/>
                </a:cubicBezTo>
                <a:cubicBezTo>
                  <a:pt x="1146883" y="1317515"/>
                  <a:pt x="1233978" y="1442358"/>
                  <a:pt x="1146412" y="1337280"/>
                </a:cubicBezTo>
                <a:cubicBezTo>
                  <a:pt x="1135911" y="1324679"/>
                  <a:pt x="1130714" y="1307935"/>
                  <a:pt x="1119116" y="1296337"/>
                </a:cubicBezTo>
                <a:cubicBezTo>
                  <a:pt x="1107518" y="1284739"/>
                  <a:pt x="1090432" y="1279938"/>
                  <a:pt x="1078173" y="1269041"/>
                </a:cubicBezTo>
                <a:cubicBezTo>
                  <a:pt x="937945" y="1144395"/>
                  <a:pt x="1048266" y="1221809"/>
                  <a:pt x="955343" y="1159859"/>
                </a:cubicBezTo>
                <a:cubicBezTo>
                  <a:pt x="891653" y="1064325"/>
                  <a:pt x="928047" y="1096170"/>
                  <a:pt x="859809" y="1050677"/>
                </a:cubicBezTo>
                <a:cubicBezTo>
                  <a:pt x="841612" y="1023382"/>
                  <a:pt x="832513" y="986988"/>
                  <a:pt x="805218" y="968791"/>
                </a:cubicBezTo>
                <a:cubicBezTo>
                  <a:pt x="764961" y="941953"/>
                  <a:pt x="756168" y="939957"/>
                  <a:pt x="723331" y="900552"/>
                </a:cubicBezTo>
                <a:cubicBezTo>
                  <a:pt x="712830" y="887951"/>
                  <a:pt x="706537" y="872209"/>
                  <a:pt x="696036" y="859608"/>
                </a:cubicBezTo>
                <a:cubicBezTo>
                  <a:pt x="641665" y="794363"/>
                  <a:pt x="672705" y="840167"/>
                  <a:pt x="614149" y="791370"/>
                </a:cubicBezTo>
                <a:cubicBezTo>
                  <a:pt x="599322" y="779014"/>
                  <a:pt x="588912" y="761644"/>
                  <a:pt x="573206" y="750426"/>
                </a:cubicBezTo>
                <a:cubicBezTo>
                  <a:pt x="479753" y="683673"/>
                  <a:pt x="555047" y="760315"/>
                  <a:pt x="477671" y="695835"/>
                </a:cubicBezTo>
                <a:cubicBezTo>
                  <a:pt x="462844" y="683479"/>
                  <a:pt x="451382" y="667453"/>
                  <a:pt x="436728" y="654892"/>
                </a:cubicBezTo>
                <a:cubicBezTo>
                  <a:pt x="419458" y="640089"/>
                  <a:pt x="400334" y="627597"/>
                  <a:pt x="382137" y="613949"/>
                </a:cubicBezTo>
                <a:cubicBezTo>
                  <a:pt x="373039" y="600301"/>
                  <a:pt x="366440" y="584603"/>
                  <a:pt x="354842" y="573005"/>
                </a:cubicBezTo>
                <a:cubicBezTo>
                  <a:pt x="343244" y="561407"/>
                  <a:pt x="326352" y="556385"/>
                  <a:pt x="313898" y="545710"/>
                </a:cubicBezTo>
                <a:cubicBezTo>
                  <a:pt x="294359" y="528962"/>
                  <a:pt x="276055" y="510658"/>
                  <a:pt x="259307" y="491119"/>
                </a:cubicBezTo>
                <a:cubicBezTo>
                  <a:pt x="248632" y="478665"/>
                  <a:pt x="242513" y="462777"/>
                  <a:pt x="232012" y="450176"/>
                </a:cubicBezTo>
                <a:cubicBezTo>
                  <a:pt x="219656" y="435348"/>
                  <a:pt x="203424" y="424060"/>
                  <a:pt x="191068" y="409232"/>
                </a:cubicBezTo>
                <a:cubicBezTo>
                  <a:pt x="180567" y="396631"/>
                  <a:pt x="174274" y="380890"/>
                  <a:pt x="163773" y="368289"/>
                </a:cubicBezTo>
                <a:cubicBezTo>
                  <a:pt x="151417" y="353462"/>
                  <a:pt x="134679" y="342581"/>
                  <a:pt x="122830" y="327346"/>
                </a:cubicBezTo>
                <a:cubicBezTo>
                  <a:pt x="102690" y="301451"/>
                  <a:pt x="86436" y="272755"/>
                  <a:pt x="68239" y="245459"/>
                </a:cubicBezTo>
                <a:cubicBezTo>
                  <a:pt x="59140" y="231811"/>
                  <a:pt x="52541" y="216114"/>
                  <a:pt x="40943" y="204516"/>
                </a:cubicBezTo>
                <a:lnTo>
                  <a:pt x="0" y="163573"/>
                </a:lnTo>
                <a:cubicBezTo>
                  <a:pt x="10440" y="121813"/>
                  <a:pt x="9528" y="99453"/>
                  <a:pt x="40943" y="68038"/>
                </a:cubicBezTo>
                <a:cubicBezTo>
                  <a:pt x="48136" y="60845"/>
                  <a:pt x="59140" y="58940"/>
                  <a:pt x="68239" y="54391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073254" y="4690281"/>
            <a:ext cx="2265528" cy="2092656"/>
          </a:xfrm>
          <a:custGeom>
            <a:avLst/>
            <a:gdLst>
              <a:gd name="connsiteX0" fmla="*/ 81886 w 2265528"/>
              <a:gd name="connsiteY0" fmla="*/ 4549 h 2092656"/>
              <a:gd name="connsiteX1" fmla="*/ 204716 w 2265528"/>
              <a:gd name="connsiteY1" fmla="*/ 59140 h 2092656"/>
              <a:gd name="connsiteX2" fmla="*/ 286603 w 2265528"/>
              <a:gd name="connsiteY2" fmla="*/ 100083 h 2092656"/>
              <a:gd name="connsiteX3" fmla="*/ 341194 w 2265528"/>
              <a:gd name="connsiteY3" fmla="*/ 141026 h 2092656"/>
              <a:gd name="connsiteX4" fmla="*/ 423080 w 2265528"/>
              <a:gd name="connsiteY4" fmla="*/ 222913 h 2092656"/>
              <a:gd name="connsiteX5" fmla="*/ 491319 w 2265528"/>
              <a:gd name="connsiteY5" fmla="*/ 263856 h 2092656"/>
              <a:gd name="connsiteX6" fmla="*/ 600501 w 2265528"/>
              <a:gd name="connsiteY6" fmla="*/ 386686 h 2092656"/>
              <a:gd name="connsiteX7" fmla="*/ 682388 w 2265528"/>
              <a:gd name="connsiteY7" fmla="*/ 441277 h 2092656"/>
              <a:gd name="connsiteX8" fmla="*/ 777922 w 2265528"/>
              <a:gd name="connsiteY8" fmla="*/ 536812 h 2092656"/>
              <a:gd name="connsiteX9" fmla="*/ 818865 w 2265528"/>
              <a:gd name="connsiteY9" fmla="*/ 577755 h 2092656"/>
              <a:gd name="connsiteX10" fmla="*/ 859809 w 2265528"/>
              <a:gd name="connsiteY10" fmla="*/ 605050 h 2092656"/>
              <a:gd name="connsiteX11" fmla="*/ 914400 w 2265528"/>
              <a:gd name="connsiteY11" fmla="*/ 686937 h 2092656"/>
              <a:gd name="connsiteX12" fmla="*/ 996286 w 2265528"/>
              <a:gd name="connsiteY12" fmla="*/ 768823 h 2092656"/>
              <a:gd name="connsiteX13" fmla="*/ 1023582 w 2265528"/>
              <a:gd name="connsiteY13" fmla="*/ 809767 h 2092656"/>
              <a:gd name="connsiteX14" fmla="*/ 1064525 w 2265528"/>
              <a:gd name="connsiteY14" fmla="*/ 850710 h 2092656"/>
              <a:gd name="connsiteX15" fmla="*/ 1132764 w 2265528"/>
              <a:gd name="connsiteY15" fmla="*/ 932597 h 2092656"/>
              <a:gd name="connsiteX16" fmla="*/ 1201003 w 2265528"/>
              <a:gd name="connsiteY16" fmla="*/ 1014483 h 2092656"/>
              <a:gd name="connsiteX17" fmla="*/ 1228298 w 2265528"/>
              <a:gd name="connsiteY17" fmla="*/ 1055426 h 2092656"/>
              <a:gd name="connsiteX18" fmla="*/ 1310185 w 2265528"/>
              <a:gd name="connsiteY18" fmla="*/ 1164609 h 2092656"/>
              <a:gd name="connsiteX19" fmla="*/ 1392071 w 2265528"/>
              <a:gd name="connsiteY19" fmla="*/ 1232847 h 2092656"/>
              <a:gd name="connsiteX20" fmla="*/ 1473958 w 2265528"/>
              <a:gd name="connsiteY20" fmla="*/ 1287438 h 2092656"/>
              <a:gd name="connsiteX21" fmla="*/ 1514901 w 2265528"/>
              <a:gd name="connsiteY21" fmla="*/ 1314734 h 2092656"/>
              <a:gd name="connsiteX22" fmla="*/ 1637731 w 2265528"/>
              <a:gd name="connsiteY22" fmla="*/ 1396620 h 2092656"/>
              <a:gd name="connsiteX23" fmla="*/ 1678674 w 2265528"/>
              <a:gd name="connsiteY23" fmla="*/ 1423916 h 2092656"/>
              <a:gd name="connsiteX24" fmla="*/ 1719618 w 2265528"/>
              <a:gd name="connsiteY24" fmla="*/ 1451212 h 2092656"/>
              <a:gd name="connsiteX25" fmla="*/ 1828800 w 2265528"/>
              <a:gd name="connsiteY25" fmla="*/ 1574041 h 2092656"/>
              <a:gd name="connsiteX26" fmla="*/ 1910686 w 2265528"/>
              <a:gd name="connsiteY26" fmla="*/ 1642280 h 2092656"/>
              <a:gd name="connsiteX27" fmla="*/ 1951630 w 2265528"/>
              <a:gd name="connsiteY27" fmla="*/ 1655928 h 2092656"/>
              <a:gd name="connsiteX28" fmla="*/ 1992573 w 2265528"/>
              <a:gd name="connsiteY28" fmla="*/ 1696871 h 2092656"/>
              <a:gd name="connsiteX29" fmla="*/ 2074459 w 2265528"/>
              <a:gd name="connsiteY29" fmla="*/ 1751462 h 2092656"/>
              <a:gd name="connsiteX30" fmla="*/ 2088107 w 2265528"/>
              <a:gd name="connsiteY30" fmla="*/ 1792406 h 2092656"/>
              <a:gd name="connsiteX31" fmla="*/ 2129050 w 2265528"/>
              <a:gd name="connsiteY31" fmla="*/ 1819701 h 2092656"/>
              <a:gd name="connsiteX32" fmla="*/ 2210937 w 2265528"/>
              <a:gd name="connsiteY32" fmla="*/ 1901588 h 2092656"/>
              <a:gd name="connsiteX33" fmla="*/ 2251880 w 2265528"/>
              <a:gd name="connsiteY33" fmla="*/ 1942531 h 2092656"/>
              <a:gd name="connsiteX34" fmla="*/ 2265528 w 2265528"/>
              <a:gd name="connsiteY34" fmla="*/ 1983474 h 2092656"/>
              <a:gd name="connsiteX35" fmla="*/ 2224585 w 2265528"/>
              <a:gd name="connsiteY35" fmla="*/ 2065361 h 2092656"/>
              <a:gd name="connsiteX36" fmla="*/ 2183642 w 2265528"/>
              <a:gd name="connsiteY36" fmla="*/ 2092656 h 2092656"/>
              <a:gd name="connsiteX37" fmla="*/ 2060812 w 2265528"/>
              <a:gd name="connsiteY37" fmla="*/ 2079009 h 2092656"/>
              <a:gd name="connsiteX38" fmla="*/ 2019868 w 2265528"/>
              <a:gd name="connsiteY38" fmla="*/ 2051713 h 2092656"/>
              <a:gd name="connsiteX39" fmla="*/ 1965277 w 2265528"/>
              <a:gd name="connsiteY39" fmla="*/ 2010770 h 2092656"/>
              <a:gd name="connsiteX40" fmla="*/ 1924334 w 2265528"/>
              <a:gd name="connsiteY40" fmla="*/ 1983474 h 2092656"/>
              <a:gd name="connsiteX41" fmla="*/ 1883391 w 2265528"/>
              <a:gd name="connsiteY41" fmla="*/ 1942531 h 2092656"/>
              <a:gd name="connsiteX42" fmla="*/ 1856095 w 2265528"/>
              <a:gd name="connsiteY42" fmla="*/ 1901588 h 2092656"/>
              <a:gd name="connsiteX43" fmla="*/ 1815152 w 2265528"/>
              <a:gd name="connsiteY43" fmla="*/ 1887940 h 2092656"/>
              <a:gd name="connsiteX44" fmla="*/ 1774209 w 2265528"/>
              <a:gd name="connsiteY44" fmla="*/ 1846997 h 2092656"/>
              <a:gd name="connsiteX45" fmla="*/ 1746913 w 2265528"/>
              <a:gd name="connsiteY45" fmla="*/ 1806053 h 2092656"/>
              <a:gd name="connsiteX46" fmla="*/ 1651379 w 2265528"/>
              <a:gd name="connsiteY46" fmla="*/ 1751462 h 2092656"/>
              <a:gd name="connsiteX47" fmla="*/ 1542197 w 2265528"/>
              <a:gd name="connsiteY47" fmla="*/ 1628632 h 2092656"/>
              <a:gd name="connsiteX48" fmla="*/ 1501253 w 2265528"/>
              <a:gd name="connsiteY48" fmla="*/ 1601337 h 2092656"/>
              <a:gd name="connsiteX49" fmla="*/ 1419367 w 2265528"/>
              <a:gd name="connsiteY49" fmla="*/ 1519450 h 2092656"/>
              <a:gd name="connsiteX50" fmla="*/ 1378424 w 2265528"/>
              <a:gd name="connsiteY50" fmla="*/ 1478507 h 2092656"/>
              <a:gd name="connsiteX51" fmla="*/ 1337480 w 2265528"/>
              <a:gd name="connsiteY51" fmla="*/ 1451212 h 2092656"/>
              <a:gd name="connsiteX52" fmla="*/ 1241946 w 2265528"/>
              <a:gd name="connsiteY52" fmla="*/ 1342029 h 2092656"/>
              <a:gd name="connsiteX53" fmla="*/ 1214650 w 2265528"/>
              <a:gd name="connsiteY53" fmla="*/ 1301086 h 2092656"/>
              <a:gd name="connsiteX54" fmla="*/ 1173707 w 2265528"/>
              <a:gd name="connsiteY54" fmla="*/ 1273791 h 2092656"/>
              <a:gd name="connsiteX55" fmla="*/ 1132764 w 2265528"/>
              <a:gd name="connsiteY55" fmla="*/ 1219200 h 2092656"/>
              <a:gd name="connsiteX56" fmla="*/ 1078173 w 2265528"/>
              <a:gd name="connsiteY56" fmla="*/ 1137313 h 2092656"/>
              <a:gd name="connsiteX57" fmla="*/ 1037230 w 2265528"/>
              <a:gd name="connsiteY57" fmla="*/ 1110018 h 2092656"/>
              <a:gd name="connsiteX58" fmla="*/ 968991 w 2265528"/>
              <a:gd name="connsiteY58" fmla="*/ 1028131 h 2092656"/>
              <a:gd name="connsiteX59" fmla="*/ 900752 w 2265528"/>
              <a:gd name="connsiteY59" fmla="*/ 946244 h 2092656"/>
              <a:gd name="connsiteX60" fmla="*/ 832513 w 2265528"/>
              <a:gd name="connsiteY60" fmla="*/ 864358 h 2092656"/>
              <a:gd name="connsiteX61" fmla="*/ 805218 w 2265528"/>
              <a:gd name="connsiteY61" fmla="*/ 823415 h 2092656"/>
              <a:gd name="connsiteX62" fmla="*/ 764274 w 2265528"/>
              <a:gd name="connsiteY62" fmla="*/ 796119 h 2092656"/>
              <a:gd name="connsiteX63" fmla="*/ 682388 w 2265528"/>
              <a:gd name="connsiteY63" fmla="*/ 727880 h 2092656"/>
              <a:gd name="connsiteX64" fmla="*/ 641445 w 2265528"/>
              <a:gd name="connsiteY64" fmla="*/ 714232 h 2092656"/>
              <a:gd name="connsiteX65" fmla="*/ 559558 w 2265528"/>
              <a:gd name="connsiteY65" fmla="*/ 659641 h 2092656"/>
              <a:gd name="connsiteX66" fmla="*/ 518615 w 2265528"/>
              <a:gd name="connsiteY66" fmla="*/ 632346 h 2092656"/>
              <a:gd name="connsiteX67" fmla="*/ 477671 w 2265528"/>
              <a:gd name="connsiteY67" fmla="*/ 605050 h 2092656"/>
              <a:gd name="connsiteX68" fmla="*/ 409433 w 2265528"/>
              <a:gd name="connsiteY68" fmla="*/ 523164 h 2092656"/>
              <a:gd name="connsiteX69" fmla="*/ 341194 w 2265528"/>
              <a:gd name="connsiteY69" fmla="*/ 441277 h 2092656"/>
              <a:gd name="connsiteX70" fmla="*/ 300250 w 2265528"/>
              <a:gd name="connsiteY70" fmla="*/ 413982 h 2092656"/>
              <a:gd name="connsiteX71" fmla="*/ 218364 w 2265528"/>
              <a:gd name="connsiteY71" fmla="*/ 332095 h 2092656"/>
              <a:gd name="connsiteX72" fmla="*/ 177421 w 2265528"/>
              <a:gd name="connsiteY72" fmla="*/ 291152 h 2092656"/>
              <a:gd name="connsiteX73" fmla="*/ 136477 w 2265528"/>
              <a:gd name="connsiteY73" fmla="*/ 263856 h 2092656"/>
              <a:gd name="connsiteX74" fmla="*/ 13647 w 2265528"/>
              <a:gd name="connsiteY74" fmla="*/ 127379 h 2092656"/>
              <a:gd name="connsiteX75" fmla="*/ 0 w 2265528"/>
              <a:gd name="connsiteY75" fmla="*/ 86435 h 2092656"/>
              <a:gd name="connsiteX76" fmla="*/ 95534 w 2265528"/>
              <a:gd name="connsiteY76" fmla="*/ 31844 h 2092656"/>
              <a:gd name="connsiteX77" fmla="*/ 81886 w 2265528"/>
              <a:gd name="connsiteY77" fmla="*/ 4549 h 209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265528" h="2092656">
                <a:moveTo>
                  <a:pt x="81886" y="4549"/>
                </a:moveTo>
                <a:cubicBezTo>
                  <a:pt x="100083" y="9098"/>
                  <a:pt x="133650" y="19659"/>
                  <a:pt x="204716" y="59140"/>
                </a:cubicBezTo>
                <a:cubicBezTo>
                  <a:pt x="284085" y="103234"/>
                  <a:pt x="206895" y="73514"/>
                  <a:pt x="286603" y="100083"/>
                </a:cubicBezTo>
                <a:cubicBezTo>
                  <a:pt x="304800" y="113731"/>
                  <a:pt x="324287" y="125810"/>
                  <a:pt x="341194" y="141026"/>
                </a:cubicBezTo>
                <a:cubicBezTo>
                  <a:pt x="369886" y="166849"/>
                  <a:pt x="389979" y="203053"/>
                  <a:pt x="423080" y="222913"/>
                </a:cubicBezTo>
                <a:lnTo>
                  <a:pt x="491319" y="263856"/>
                </a:lnTo>
                <a:cubicBezTo>
                  <a:pt x="524137" y="313084"/>
                  <a:pt x="544411" y="349293"/>
                  <a:pt x="600501" y="386686"/>
                </a:cubicBezTo>
                <a:cubicBezTo>
                  <a:pt x="627797" y="404883"/>
                  <a:pt x="659191" y="418080"/>
                  <a:pt x="682388" y="441277"/>
                </a:cubicBezTo>
                <a:lnTo>
                  <a:pt x="777922" y="536812"/>
                </a:lnTo>
                <a:cubicBezTo>
                  <a:pt x="791570" y="550460"/>
                  <a:pt x="802806" y="567049"/>
                  <a:pt x="818865" y="577755"/>
                </a:cubicBezTo>
                <a:lnTo>
                  <a:pt x="859809" y="605050"/>
                </a:lnTo>
                <a:cubicBezTo>
                  <a:pt x="878006" y="632346"/>
                  <a:pt x="891203" y="663740"/>
                  <a:pt x="914400" y="686937"/>
                </a:cubicBezTo>
                <a:cubicBezTo>
                  <a:pt x="941695" y="714232"/>
                  <a:pt x="974874" y="736705"/>
                  <a:pt x="996286" y="768823"/>
                </a:cubicBezTo>
                <a:cubicBezTo>
                  <a:pt x="1005385" y="782471"/>
                  <a:pt x="1013081" y="797166"/>
                  <a:pt x="1023582" y="809767"/>
                </a:cubicBezTo>
                <a:cubicBezTo>
                  <a:pt x="1035938" y="824594"/>
                  <a:pt x="1053307" y="835004"/>
                  <a:pt x="1064525" y="850710"/>
                </a:cubicBezTo>
                <a:cubicBezTo>
                  <a:pt x="1127491" y="938862"/>
                  <a:pt x="1052049" y="878786"/>
                  <a:pt x="1132764" y="932597"/>
                </a:cubicBezTo>
                <a:cubicBezTo>
                  <a:pt x="1200532" y="1034250"/>
                  <a:pt x="1113434" y="909401"/>
                  <a:pt x="1201003" y="1014483"/>
                </a:cubicBezTo>
                <a:cubicBezTo>
                  <a:pt x="1211504" y="1027084"/>
                  <a:pt x="1218651" y="1042161"/>
                  <a:pt x="1228298" y="1055426"/>
                </a:cubicBezTo>
                <a:cubicBezTo>
                  <a:pt x="1255056" y="1092218"/>
                  <a:pt x="1272333" y="1139374"/>
                  <a:pt x="1310185" y="1164609"/>
                </a:cubicBezTo>
                <a:cubicBezTo>
                  <a:pt x="1456488" y="1262143"/>
                  <a:pt x="1234450" y="1110253"/>
                  <a:pt x="1392071" y="1232847"/>
                </a:cubicBezTo>
                <a:cubicBezTo>
                  <a:pt x="1417966" y="1252987"/>
                  <a:pt x="1446662" y="1269241"/>
                  <a:pt x="1473958" y="1287438"/>
                </a:cubicBezTo>
                <a:lnTo>
                  <a:pt x="1514901" y="1314734"/>
                </a:lnTo>
                <a:lnTo>
                  <a:pt x="1637731" y="1396620"/>
                </a:lnTo>
                <a:lnTo>
                  <a:pt x="1678674" y="1423916"/>
                </a:lnTo>
                <a:lnTo>
                  <a:pt x="1719618" y="1451212"/>
                </a:lnTo>
                <a:cubicBezTo>
                  <a:pt x="1768326" y="1524275"/>
                  <a:pt x="1735312" y="1480553"/>
                  <a:pt x="1828800" y="1574041"/>
                </a:cubicBezTo>
                <a:cubicBezTo>
                  <a:pt x="1858986" y="1604227"/>
                  <a:pt x="1872682" y="1623278"/>
                  <a:pt x="1910686" y="1642280"/>
                </a:cubicBezTo>
                <a:cubicBezTo>
                  <a:pt x="1923553" y="1648714"/>
                  <a:pt x="1937982" y="1651379"/>
                  <a:pt x="1951630" y="1655928"/>
                </a:cubicBezTo>
                <a:cubicBezTo>
                  <a:pt x="1965278" y="1669576"/>
                  <a:pt x="1977338" y="1685021"/>
                  <a:pt x="1992573" y="1696871"/>
                </a:cubicBezTo>
                <a:cubicBezTo>
                  <a:pt x="2018468" y="1717011"/>
                  <a:pt x="2074459" y="1751462"/>
                  <a:pt x="2074459" y="1751462"/>
                </a:cubicBezTo>
                <a:cubicBezTo>
                  <a:pt x="2079008" y="1765110"/>
                  <a:pt x="2079120" y="1781172"/>
                  <a:pt x="2088107" y="1792406"/>
                </a:cubicBezTo>
                <a:cubicBezTo>
                  <a:pt x="2098353" y="1805214"/>
                  <a:pt x="2116791" y="1808804"/>
                  <a:pt x="2129050" y="1819701"/>
                </a:cubicBezTo>
                <a:cubicBezTo>
                  <a:pt x="2157901" y="1845347"/>
                  <a:pt x="2183641" y="1874292"/>
                  <a:pt x="2210937" y="1901588"/>
                </a:cubicBezTo>
                <a:lnTo>
                  <a:pt x="2251880" y="1942531"/>
                </a:lnTo>
                <a:cubicBezTo>
                  <a:pt x="2256429" y="1956179"/>
                  <a:pt x="2265528" y="1969088"/>
                  <a:pt x="2265528" y="1983474"/>
                </a:cubicBezTo>
                <a:cubicBezTo>
                  <a:pt x="2265528" y="2005674"/>
                  <a:pt x="2238386" y="2051560"/>
                  <a:pt x="2224585" y="2065361"/>
                </a:cubicBezTo>
                <a:cubicBezTo>
                  <a:pt x="2212987" y="2076959"/>
                  <a:pt x="2197290" y="2083558"/>
                  <a:pt x="2183642" y="2092656"/>
                </a:cubicBezTo>
                <a:cubicBezTo>
                  <a:pt x="2142699" y="2088107"/>
                  <a:pt x="2100777" y="2089000"/>
                  <a:pt x="2060812" y="2079009"/>
                </a:cubicBezTo>
                <a:cubicBezTo>
                  <a:pt x="2044899" y="2075031"/>
                  <a:pt x="2033216" y="2061247"/>
                  <a:pt x="2019868" y="2051713"/>
                </a:cubicBezTo>
                <a:cubicBezTo>
                  <a:pt x="2001359" y="2038492"/>
                  <a:pt x="1983786" y="2023991"/>
                  <a:pt x="1965277" y="2010770"/>
                </a:cubicBezTo>
                <a:cubicBezTo>
                  <a:pt x="1951930" y="2001236"/>
                  <a:pt x="1936935" y="1993975"/>
                  <a:pt x="1924334" y="1983474"/>
                </a:cubicBezTo>
                <a:cubicBezTo>
                  <a:pt x="1909507" y="1971118"/>
                  <a:pt x="1895747" y="1957358"/>
                  <a:pt x="1883391" y="1942531"/>
                </a:cubicBezTo>
                <a:cubicBezTo>
                  <a:pt x="1872890" y="1929930"/>
                  <a:pt x="1868903" y="1911835"/>
                  <a:pt x="1856095" y="1901588"/>
                </a:cubicBezTo>
                <a:cubicBezTo>
                  <a:pt x="1844861" y="1892601"/>
                  <a:pt x="1828800" y="1892489"/>
                  <a:pt x="1815152" y="1887940"/>
                </a:cubicBezTo>
                <a:cubicBezTo>
                  <a:pt x="1801504" y="1874292"/>
                  <a:pt x="1786565" y="1861824"/>
                  <a:pt x="1774209" y="1846997"/>
                </a:cubicBezTo>
                <a:cubicBezTo>
                  <a:pt x="1763708" y="1834396"/>
                  <a:pt x="1758512" y="1817652"/>
                  <a:pt x="1746913" y="1806053"/>
                </a:cubicBezTo>
                <a:cubicBezTo>
                  <a:pt x="1727624" y="1786764"/>
                  <a:pt x="1672785" y="1762165"/>
                  <a:pt x="1651379" y="1751462"/>
                </a:cubicBezTo>
                <a:cubicBezTo>
                  <a:pt x="1618562" y="1702237"/>
                  <a:pt x="1598283" y="1666021"/>
                  <a:pt x="1542197" y="1628632"/>
                </a:cubicBezTo>
                <a:cubicBezTo>
                  <a:pt x="1528549" y="1619534"/>
                  <a:pt x="1513513" y="1612234"/>
                  <a:pt x="1501253" y="1601337"/>
                </a:cubicBezTo>
                <a:cubicBezTo>
                  <a:pt x="1472402" y="1575691"/>
                  <a:pt x="1446662" y="1546746"/>
                  <a:pt x="1419367" y="1519450"/>
                </a:cubicBezTo>
                <a:cubicBezTo>
                  <a:pt x="1405719" y="1505802"/>
                  <a:pt x="1394483" y="1489213"/>
                  <a:pt x="1378424" y="1478507"/>
                </a:cubicBezTo>
                <a:cubicBezTo>
                  <a:pt x="1364776" y="1469409"/>
                  <a:pt x="1350081" y="1461713"/>
                  <a:pt x="1337480" y="1451212"/>
                </a:cubicBezTo>
                <a:cubicBezTo>
                  <a:pt x="1303816" y="1423158"/>
                  <a:pt x="1266523" y="1374798"/>
                  <a:pt x="1241946" y="1342029"/>
                </a:cubicBezTo>
                <a:cubicBezTo>
                  <a:pt x="1232104" y="1328907"/>
                  <a:pt x="1226248" y="1312684"/>
                  <a:pt x="1214650" y="1301086"/>
                </a:cubicBezTo>
                <a:cubicBezTo>
                  <a:pt x="1203052" y="1289488"/>
                  <a:pt x="1187355" y="1282889"/>
                  <a:pt x="1173707" y="1273791"/>
                </a:cubicBezTo>
                <a:cubicBezTo>
                  <a:pt x="1160059" y="1255594"/>
                  <a:pt x="1145808" y="1237834"/>
                  <a:pt x="1132764" y="1219200"/>
                </a:cubicBezTo>
                <a:cubicBezTo>
                  <a:pt x="1113952" y="1192325"/>
                  <a:pt x="1105469" y="1155510"/>
                  <a:pt x="1078173" y="1137313"/>
                </a:cubicBezTo>
                <a:lnTo>
                  <a:pt x="1037230" y="1110018"/>
                </a:lnTo>
                <a:cubicBezTo>
                  <a:pt x="969462" y="1008366"/>
                  <a:pt x="1056557" y="1133209"/>
                  <a:pt x="968991" y="1028131"/>
                </a:cubicBezTo>
                <a:cubicBezTo>
                  <a:pt x="873979" y="914118"/>
                  <a:pt x="1020376" y="1065871"/>
                  <a:pt x="900752" y="946244"/>
                </a:cubicBezTo>
                <a:cubicBezTo>
                  <a:pt x="874685" y="868045"/>
                  <a:pt x="906876" y="938721"/>
                  <a:pt x="832513" y="864358"/>
                </a:cubicBezTo>
                <a:cubicBezTo>
                  <a:pt x="820915" y="852760"/>
                  <a:pt x="816816" y="835013"/>
                  <a:pt x="805218" y="823415"/>
                </a:cubicBezTo>
                <a:cubicBezTo>
                  <a:pt x="793619" y="811816"/>
                  <a:pt x="776875" y="806620"/>
                  <a:pt x="764274" y="796119"/>
                </a:cubicBezTo>
                <a:cubicBezTo>
                  <a:pt x="719000" y="758390"/>
                  <a:pt x="733214" y="753294"/>
                  <a:pt x="682388" y="727880"/>
                </a:cubicBezTo>
                <a:cubicBezTo>
                  <a:pt x="669521" y="721446"/>
                  <a:pt x="654021" y="721218"/>
                  <a:pt x="641445" y="714232"/>
                </a:cubicBezTo>
                <a:cubicBezTo>
                  <a:pt x="612768" y="698300"/>
                  <a:pt x="586854" y="677838"/>
                  <a:pt x="559558" y="659641"/>
                </a:cubicBezTo>
                <a:lnTo>
                  <a:pt x="518615" y="632346"/>
                </a:lnTo>
                <a:lnTo>
                  <a:pt x="477671" y="605050"/>
                </a:lnTo>
                <a:cubicBezTo>
                  <a:pt x="409904" y="503398"/>
                  <a:pt x="497000" y="628245"/>
                  <a:pt x="409433" y="523164"/>
                </a:cubicBezTo>
                <a:cubicBezTo>
                  <a:pt x="360638" y="464609"/>
                  <a:pt x="406436" y="495644"/>
                  <a:pt x="341194" y="441277"/>
                </a:cubicBezTo>
                <a:cubicBezTo>
                  <a:pt x="328593" y="430776"/>
                  <a:pt x="312510" y="424879"/>
                  <a:pt x="300250" y="413982"/>
                </a:cubicBezTo>
                <a:cubicBezTo>
                  <a:pt x="271399" y="388336"/>
                  <a:pt x="245659" y="359391"/>
                  <a:pt x="218364" y="332095"/>
                </a:cubicBezTo>
                <a:cubicBezTo>
                  <a:pt x="204716" y="318447"/>
                  <a:pt x="193480" y="301858"/>
                  <a:pt x="177421" y="291152"/>
                </a:cubicBezTo>
                <a:cubicBezTo>
                  <a:pt x="163773" y="282053"/>
                  <a:pt x="148737" y="274753"/>
                  <a:pt x="136477" y="263856"/>
                </a:cubicBezTo>
                <a:cubicBezTo>
                  <a:pt x="63001" y="198544"/>
                  <a:pt x="63319" y="193607"/>
                  <a:pt x="13647" y="127379"/>
                </a:cubicBezTo>
                <a:cubicBezTo>
                  <a:pt x="9098" y="113731"/>
                  <a:pt x="0" y="100821"/>
                  <a:pt x="0" y="86435"/>
                </a:cubicBezTo>
                <a:cubicBezTo>
                  <a:pt x="0" y="19693"/>
                  <a:pt x="42540" y="46985"/>
                  <a:pt x="95534" y="31844"/>
                </a:cubicBezTo>
                <a:cubicBezTo>
                  <a:pt x="101720" y="30077"/>
                  <a:pt x="63689" y="0"/>
                  <a:pt x="81886" y="4549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993496" y="956187"/>
            <a:ext cx="825870" cy="739878"/>
          </a:xfrm>
          <a:custGeom>
            <a:avLst/>
            <a:gdLst>
              <a:gd name="connsiteX0" fmla="*/ 156581 w 825870"/>
              <a:gd name="connsiteY0" fmla="*/ 2458 h 739878"/>
              <a:gd name="connsiteX1" fmla="*/ 200827 w 825870"/>
              <a:gd name="connsiteY1" fmla="*/ 17207 h 739878"/>
              <a:gd name="connsiteX2" fmla="*/ 245072 w 825870"/>
              <a:gd name="connsiteY2" fmla="*/ 61452 h 739878"/>
              <a:gd name="connsiteX3" fmla="*/ 289317 w 825870"/>
              <a:gd name="connsiteY3" fmla="*/ 90948 h 739878"/>
              <a:gd name="connsiteX4" fmla="*/ 333562 w 825870"/>
              <a:gd name="connsiteY4" fmla="*/ 135194 h 739878"/>
              <a:gd name="connsiteX5" fmla="*/ 422052 w 825870"/>
              <a:gd name="connsiteY5" fmla="*/ 194187 h 739878"/>
              <a:gd name="connsiteX6" fmla="*/ 436801 w 825870"/>
              <a:gd name="connsiteY6" fmla="*/ 238432 h 739878"/>
              <a:gd name="connsiteX7" fmla="*/ 584285 w 825870"/>
              <a:gd name="connsiteY7" fmla="*/ 282678 h 739878"/>
              <a:gd name="connsiteX8" fmla="*/ 628530 w 825870"/>
              <a:gd name="connsiteY8" fmla="*/ 326923 h 739878"/>
              <a:gd name="connsiteX9" fmla="*/ 687523 w 825870"/>
              <a:gd name="connsiteY9" fmla="*/ 415413 h 739878"/>
              <a:gd name="connsiteX10" fmla="*/ 717020 w 825870"/>
              <a:gd name="connsiteY10" fmla="*/ 459658 h 739878"/>
              <a:gd name="connsiteX11" fmla="*/ 746517 w 825870"/>
              <a:gd name="connsiteY11" fmla="*/ 503903 h 739878"/>
              <a:gd name="connsiteX12" fmla="*/ 776014 w 825870"/>
              <a:gd name="connsiteY12" fmla="*/ 548148 h 739878"/>
              <a:gd name="connsiteX13" fmla="*/ 790762 w 825870"/>
              <a:gd name="connsiteY13" fmla="*/ 710381 h 739878"/>
              <a:gd name="connsiteX14" fmla="*/ 746517 w 825870"/>
              <a:gd name="connsiteY14" fmla="*/ 739878 h 739878"/>
              <a:gd name="connsiteX15" fmla="*/ 599033 w 825870"/>
              <a:gd name="connsiteY15" fmla="*/ 725129 h 739878"/>
              <a:gd name="connsiteX16" fmla="*/ 481046 w 825870"/>
              <a:gd name="connsiteY16" fmla="*/ 651387 h 739878"/>
              <a:gd name="connsiteX17" fmla="*/ 451549 w 825870"/>
              <a:gd name="connsiteY17" fmla="*/ 607142 h 739878"/>
              <a:gd name="connsiteX18" fmla="*/ 392556 w 825870"/>
              <a:gd name="connsiteY18" fmla="*/ 577645 h 739878"/>
              <a:gd name="connsiteX19" fmla="*/ 318814 w 825870"/>
              <a:gd name="connsiteY19" fmla="*/ 533400 h 739878"/>
              <a:gd name="connsiteX20" fmla="*/ 230323 w 825870"/>
              <a:gd name="connsiteY20" fmla="*/ 474407 h 739878"/>
              <a:gd name="connsiteX21" fmla="*/ 186078 w 825870"/>
              <a:gd name="connsiteY21" fmla="*/ 430161 h 739878"/>
              <a:gd name="connsiteX22" fmla="*/ 156581 w 825870"/>
              <a:gd name="connsiteY22" fmla="*/ 385916 h 739878"/>
              <a:gd name="connsiteX23" fmla="*/ 112336 w 825870"/>
              <a:gd name="connsiteY23" fmla="*/ 356419 h 739878"/>
              <a:gd name="connsiteX24" fmla="*/ 23846 w 825870"/>
              <a:gd name="connsiteY24" fmla="*/ 253181 h 739878"/>
              <a:gd name="connsiteX25" fmla="*/ 23846 w 825870"/>
              <a:gd name="connsiteY25" fmla="*/ 105697 h 739878"/>
              <a:gd name="connsiteX26" fmla="*/ 38594 w 825870"/>
              <a:gd name="connsiteY26" fmla="*/ 61452 h 739878"/>
              <a:gd name="connsiteX27" fmla="*/ 97588 w 825870"/>
              <a:gd name="connsiteY27" fmla="*/ 31955 h 739878"/>
              <a:gd name="connsiteX28" fmla="*/ 156581 w 825870"/>
              <a:gd name="connsiteY28" fmla="*/ 2458 h 73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25870" h="739878">
                <a:moveTo>
                  <a:pt x="156581" y="2458"/>
                </a:moveTo>
                <a:cubicBezTo>
                  <a:pt x="173788" y="0"/>
                  <a:pt x="187892" y="8583"/>
                  <a:pt x="200827" y="17207"/>
                </a:cubicBezTo>
                <a:cubicBezTo>
                  <a:pt x="218181" y="28777"/>
                  <a:pt x="229049" y="48100"/>
                  <a:pt x="245072" y="61452"/>
                </a:cubicBezTo>
                <a:cubicBezTo>
                  <a:pt x="258689" y="72799"/>
                  <a:pt x="275700" y="79601"/>
                  <a:pt x="289317" y="90948"/>
                </a:cubicBezTo>
                <a:cubicBezTo>
                  <a:pt x="305340" y="104301"/>
                  <a:pt x="317098" y="122389"/>
                  <a:pt x="333562" y="135194"/>
                </a:cubicBezTo>
                <a:cubicBezTo>
                  <a:pt x="361545" y="156959"/>
                  <a:pt x="422052" y="194187"/>
                  <a:pt x="422052" y="194187"/>
                </a:cubicBezTo>
                <a:cubicBezTo>
                  <a:pt x="426968" y="208935"/>
                  <a:pt x="424151" y="229396"/>
                  <a:pt x="436801" y="238432"/>
                </a:cubicBezTo>
                <a:cubicBezTo>
                  <a:pt x="456135" y="252242"/>
                  <a:pt x="552749" y="274794"/>
                  <a:pt x="584285" y="282678"/>
                </a:cubicBezTo>
                <a:cubicBezTo>
                  <a:pt x="599033" y="297426"/>
                  <a:pt x="615725" y="310459"/>
                  <a:pt x="628530" y="326923"/>
                </a:cubicBezTo>
                <a:cubicBezTo>
                  <a:pt x="650294" y="354906"/>
                  <a:pt x="667859" y="385916"/>
                  <a:pt x="687523" y="415413"/>
                </a:cubicBezTo>
                <a:lnTo>
                  <a:pt x="717020" y="459658"/>
                </a:lnTo>
                <a:lnTo>
                  <a:pt x="746517" y="503903"/>
                </a:lnTo>
                <a:lnTo>
                  <a:pt x="776014" y="548148"/>
                </a:lnTo>
                <a:cubicBezTo>
                  <a:pt x="795746" y="607345"/>
                  <a:pt x="825870" y="648940"/>
                  <a:pt x="790762" y="710381"/>
                </a:cubicBezTo>
                <a:cubicBezTo>
                  <a:pt x="781968" y="725771"/>
                  <a:pt x="761265" y="730046"/>
                  <a:pt x="746517" y="739878"/>
                </a:cubicBezTo>
                <a:cubicBezTo>
                  <a:pt x="697356" y="734962"/>
                  <a:pt x="646771" y="737859"/>
                  <a:pt x="599033" y="725129"/>
                </a:cubicBezTo>
                <a:cubicBezTo>
                  <a:pt x="584207" y="721175"/>
                  <a:pt x="503313" y="666232"/>
                  <a:pt x="481046" y="651387"/>
                </a:cubicBezTo>
                <a:cubicBezTo>
                  <a:pt x="471214" y="636639"/>
                  <a:pt x="465166" y="618490"/>
                  <a:pt x="451549" y="607142"/>
                </a:cubicBezTo>
                <a:cubicBezTo>
                  <a:pt x="434659" y="593067"/>
                  <a:pt x="411775" y="588322"/>
                  <a:pt x="392556" y="577645"/>
                </a:cubicBezTo>
                <a:cubicBezTo>
                  <a:pt x="367498" y="563724"/>
                  <a:pt x="341747" y="550599"/>
                  <a:pt x="318814" y="533400"/>
                </a:cubicBezTo>
                <a:cubicBezTo>
                  <a:pt x="230434" y="467115"/>
                  <a:pt x="319059" y="503984"/>
                  <a:pt x="230323" y="474407"/>
                </a:cubicBezTo>
                <a:cubicBezTo>
                  <a:pt x="215575" y="459658"/>
                  <a:pt x="199431" y="446184"/>
                  <a:pt x="186078" y="430161"/>
                </a:cubicBezTo>
                <a:cubicBezTo>
                  <a:pt x="174731" y="416544"/>
                  <a:pt x="169115" y="398450"/>
                  <a:pt x="156581" y="385916"/>
                </a:cubicBezTo>
                <a:cubicBezTo>
                  <a:pt x="144047" y="373382"/>
                  <a:pt x="125953" y="367767"/>
                  <a:pt x="112336" y="356419"/>
                </a:cubicBezTo>
                <a:cubicBezTo>
                  <a:pt x="71252" y="322182"/>
                  <a:pt x="56397" y="296581"/>
                  <a:pt x="23846" y="253181"/>
                </a:cubicBezTo>
                <a:cubicBezTo>
                  <a:pt x="0" y="181642"/>
                  <a:pt x="2663" y="211616"/>
                  <a:pt x="23846" y="105697"/>
                </a:cubicBezTo>
                <a:cubicBezTo>
                  <a:pt x="26895" y="90453"/>
                  <a:pt x="27601" y="72445"/>
                  <a:pt x="38594" y="61452"/>
                </a:cubicBezTo>
                <a:cubicBezTo>
                  <a:pt x="54140" y="45906"/>
                  <a:pt x="78499" y="42863"/>
                  <a:pt x="97588" y="31955"/>
                </a:cubicBezTo>
                <a:cubicBezTo>
                  <a:pt x="112978" y="23161"/>
                  <a:pt x="139374" y="4916"/>
                  <a:pt x="156581" y="2458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256503" y="4673252"/>
            <a:ext cx="737731" cy="806446"/>
          </a:xfrm>
          <a:custGeom>
            <a:avLst/>
            <a:gdLst>
              <a:gd name="connsiteX0" fmla="*/ 58994 w 737731"/>
              <a:gd name="connsiteY0" fmla="*/ 1987 h 806446"/>
              <a:gd name="connsiteX1" fmla="*/ 265471 w 737731"/>
              <a:gd name="connsiteY1" fmla="*/ 16735 h 806446"/>
              <a:gd name="connsiteX2" fmla="*/ 294968 w 737731"/>
              <a:gd name="connsiteY2" fmla="*/ 60980 h 806446"/>
              <a:gd name="connsiteX3" fmla="*/ 368710 w 737731"/>
              <a:gd name="connsiteY3" fmla="*/ 149471 h 806446"/>
              <a:gd name="connsiteX4" fmla="*/ 442452 w 737731"/>
              <a:gd name="connsiteY4" fmla="*/ 282206 h 806446"/>
              <a:gd name="connsiteX5" fmla="*/ 486697 w 737731"/>
              <a:gd name="connsiteY5" fmla="*/ 311703 h 806446"/>
              <a:gd name="connsiteX6" fmla="*/ 560439 w 737731"/>
              <a:gd name="connsiteY6" fmla="*/ 370696 h 806446"/>
              <a:gd name="connsiteX7" fmla="*/ 678426 w 737731"/>
              <a:gd name="connsiteY7" fmla="*/ 503432 h 806446"/>
              <a:gd name="connsiteX8" fmla="*/ 693174 w 737731"/>
              <a:gd name="connsiteY8" fmla="*/ 547677 h 806446"/>
              <a:gd name="connsiteX9" fmla="*/ 722671 w 737731"/>
              <a:gd name="connsiteY9" fmla="*/ 650916 h 806446"/>
              <a:gd name="connsiteX10" fmla="*/ 707923 w 737731"/>
              <a:gd name="connsiteY10" fmla="*/ 754154 h 806446"/>
              <a:gd name="connsiteX11" fmla="*/ 530942 w 737731"/>
              <a:gd name="connsiteY11" fmla="*/ 724658 h 806446"/>
              <a:gd name="connsiteX12" fmla="*/ 427703 w 737731"/>
              <a:gd name="connsiteY12" fmla="*/ 636167 h 806446"/>
              <a:gd name="connsiteX13" fmla="*/ 339213 w 737731"/>
              <a:gd name="connsiteY13" fmla="*/ 547677 h 806446"/>
              <a:gd name="connsiteX14" fmla="*/ 206478 w 737731"/>
              <a:gd name="connsiteY14" fmla="*/ 429690 h 806446"/>
              <a:gd name="connsiteX15" fmla="*/ 132736 w 737731"/>
              <a:gd name="connsiteY15" fmla="*/ 341200 h 806446"/>
              <a:gd name="connsiteX16" fmla="*/ 58994 w 737731"/>
              <a:gd name="connsiteY16" fmla="*/ 267458 h 806446"/>
              <a:gd name="connsiteX17" fmla="*/ 29497 w 737731"/>
              <a:gd name="connsiteY17" fmla="*/ 223213 h 806446"/>
              <a:gd name="connsiteX18" fmla="*/ 0 w 737731"/>
              <a:gd name="connsiteY18" fmla="*/ 134722 h 806446"/>
              <a:gd name="connsiteX19" fmla="*/ 44245 w 737731"/>
              <a:gd name="connsiteY19" fmla="*/ 1987 h 806446"/>
              <a:gd name="connsiteX20" fmla="*/ 58994 w 737731"/>
              <a:gd name="connsiteY20" fmla="*/ 1987 h 80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7731" h="806446">
                <a:moveTo>
                  <a:pt x="58994" y="1987"/>
                </a:moveTo>
                <a:cubicBezTo>
                  <a:pt x="127820" y="6903"/>
                  <a:pt x="198530" y="0"/>
                  <a:pt x="265471" y="16735"/>
                </a:cubicBezTo>
                <a:cubicBezTo>
                  <a:pt x="282667" y="21034"/>
                  <a:pt x="283620" y="47363"/>
                  <a:pt x="294968" y="60980"/>
                </a:cubicBezTo>
                <a:cubicBezTo>
                  <a:pt x="389596" y="174533"/>
                  <a:pt x="295478" y="39621"/>
                  <a:pt x="368710" y="149471"/>
                </a:cubicBezTo>
                <a:cubicBezTo>
                  <a:pt x="384079" y="195579"/>
                  <a:pt x="398982" y="253226"/>
                  <a:pt x="442452" y="282206"/>
                </a:cubicBezTo>
                <a:lnTo>
                  <a:pt x="486697" y="311703"/>
                </a:lnTo>
                <a:cubicBezTo>
                  <a:pt x="567663" y="433151"/>
                  <a:pt x="461800" y="293976"/>
                  <a:pt x="560439" y="370696"/>
                </a:cubicBezTo>
                <a:cubicBezTo>
                  <a:pt x="630377" y="425092"/>
                  <a:pt x="638999" y="444292"/>
                  <a:pt x="678426" y="503432"/>
                </a:cubicBezTo>
                <a:cubicBezTo>
                  <a:pt x="683342" y="518180"/>
                  <a:pt x="688903" y="532729"/>
                  <a:pt x="693174" y="547677"/>
                </a:cubicBezTo>
                <a:cubicBezTo>
                  <a:pt x="730212" y="677309"/>
                  <a:pt x="687311" y="544832"/>
                  <a:pt x="722671" y="650916"/>
                </a:cubicBezTo>
                <a:cubicBezTo>
                  <a:pt x="717755" y="685329"/>
                  <a:pt x="737731" y="736269"/>
                  <a:pt x="707923" y="754154"/>
                </a:cubicBezTo>
                <a:cubicBezTo>
                  <a:pt x="672641" y="775323"/>
                  <a:pt x="577993" y="740341"/>
                  <a:pt x="530942" y="724658"/>
                </a:cubicBezTo>
                <a:cubicBezTo>
                  <a:pt x="372994" y="566710"/>
                  <a:pt x="616901" y="806446"/>
                  <a:pt x="427703" y="636167"/>
                </a:cubicBezTo>
                <a:cubicBezTo>
                  <a:pt x="396697" y="608261"/>
                  <a:pt x="373922" y="570816"/>
                  <a:pt x="339213" y="547677"/>
                </a:cubicBezTo>
                <a:cubicBezTo>
                  <a:pt x="286016" y="512212"/>
                  <a:pt x="246888" y="490304"/>
                  <a:pt x="206478" y="429690"/>
                </a:cubicBezTo>
                <a:cubicBezTo>
                  <a:pt x="133239" y="319832"/>
                  <a:pt x="227372" y="454764"/>
                  <a:pt x="132736" y="341200"/>
                </a:cubicBezTo>
                <a:cubicBezTo>
                  <a:pt x="71285" y="267458"/>
                  <a:pt x="140109" y="321534"/>
                  <a:pt x="58994" y="267458"/>
                </a:cubicBezTo>
                <a:cubicBezTo>
                  <a:pt x="49162" y="252710"/>
                  <a:pt x="36696" y="239411"/>
                  <a:pt x="29497" y="223213"/>
                </a:cubicBezTo>
                <a:cubicBezTo>
                  <a:pt x="16869" y="194800"/>
                  <a:pt x="0" y="134722"/>
                  <a:pt x="0" y="134722"/>
                </a:cubicBezTo>
                <a:cubicBezTo>
                  <a:pt x="3526" y="113564"/>
                  <a:pt x="6541" y="20839"/>
                  <a:pt x="44245" y="1987"/>
                </a:cubicBezTo>
                <a:lnTo>
                  <a:pt x="58994" y="1987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374194" y="2595716"/>
            <a:ext cx="1070901" cy="1171440"/>
          </a:xfrm>
          <a:custGeom>
            <a:avLst/>
            <a:gdLst>
              <a:gd name="connsiteX0" fmla="*/ 884903 w 1070901"/>
              <a:gd name="connsiteY0" fmla="*/ 280219 h 1171440"/>
              <a:gd name="connsiteX1" fmla="*/ 781664 w 1070901"/>
              <a:gd name="connsiteY1" fmla="*/ 206478 h 1171440"/>
              <a:gd name="connsiteX2" fmla="*/ 737419 w 1070901"/>
              <a:gd name="connsiteY2" fmla="*/ 176981 h 1171440"/>
              <a:gd name="connsiteX3" fmla="*/ 648929 w 1070901"/>
              <a:gd name="connsiteY3" fmla="*/ 103239 h 1171440"/>
              <a:gd name="connsiteX4" fmla="*/ 545690 w 1070901"/>
              <a:gd name="connsiteY4" fmla="*/ 88490 h 1171440"/>
              <a:gd name="connsiteX5" fmla="*/ 471948 w 1070901"/>
              <a:gd name="connsiteY5" fmla="*/ 58994 h 1171440"/>
              <a:gd name="connsiteX6" fmla="*/ 398206 w 1070901"/>
              <a:gd name="connsiteY6" fmla="*/ 44245 h 1171440"/>
              <a:gd name="connsiteX7" fmla="*/ 339212 w 1070901"/>
              <a:gd name="connsiteY7" fmla="*/ 14749 h 1171440"/>
              <a:gd name="connsiteX8" fmla="*/ 280219 w 1070901"/>
              <a:gd name="connsiteY8" fmla="*/ 0 h 1171440"/>
              <a:gd name="connsiteX9" fmla="*/ 176980 w 1070901"/>
              <a:gd name="connsiteY9" fmla="*/ 14749 h 1171440"/>
              <a:gd name="connsiteX10" fmla="*/ 132735 w 1070901"/>
              <a:gd name="connsiteY10" fmla="*/ 29497 h 1171440"/>
              <a:gd name="connsiteX11" fmla="*/ 58993 w 1070901"/>
              <a:gd name="connsiteY11" fmla="*/ 132736 h 1171440"/>
              <a:gd name="connsiteX12" fmla="*/ 44245 w 1070901"/>
              <a:gd name="connsiteY12" fmla="*/ 191729 h 1171440"/>
              <a:gd name="connsiteX13" fmla="*/ 29496 w 1070901"/>
              <a:gd name="connsiteY13" fmla="*/ 235974 h 1171440"/>
              <a:gd name="connsiteX14" fmla="*/ 0 w 1070901"/>
              <a:gd name="connsiteY14" fmla="*/ 353961 h 1171440"/>
              <a:gd name="connsiteX15" fmla="*/ 14748 w 1070901"/>
              <a:gd name="connsiteY15" fmla="*/ 678426 h 1171440"/>
              <a:gd name="connsiteX16" fmla="*/ 44245 w 1070901"/>
              <a:gd name="connsiteY16" fmla="*/ 737419 h 1171440"/>
              <a:gd name="connsiteX17" fmla="*/ 176980 w 1070901"/>
              <a:gd name="connsiteY17" fmla="*/ 884903 h 1171440"/>
              <a:gd name="connsiteX18" fmla="*/ 221225 w 1070901"/>
              <a:gd name="connsiteY18" fmla="*/ 929149 h 1171440"/>
              <a:gd name="connsiteX19" fmla="*/ 294967 w 1070901"/>
              <a:gd name="connsiteY19" fmla="*/ 958645 h 1171440"/>
              <a:gd name="connsiteX20" fmla="*/ 442451 w 1070901"/>
              <a:gd name="connsiteY20" fmla="*/ 1061884 h 1171440"/>
              <a:gd name="connsiteX21" fmla="*/ 501445 w 1070901"/>
              <a:gd name="connsiteY21" fmla="*/ 1076632 h 1171440"/>
              <a:gd name="connsiteX22" fmla="*/ 648929 w 1070901"/>
              <a:gd name="connsiteY22" fmla="*/ 1106129 h 1171440"/>
              <a:gd name="connsiteX23" fmla="*/ 693174 w 1070901"/>
              <a:gd name="connsiteY23" fmla="*/ 1135626 h 1171440"/>
              <a:gd name="connsiteX24" fmla="*/ 973393 w 1070901"/>
              <a:gd name="connsiteY24" fmla="*/ 1135626 h 1171440"/>
              <a:gd name="connsiteX25" fmla="*/ 1002890 w 1070901"/>
              <a:gd name="connsiteY25" fmla="*/ 1091381 h 1171440"/>
              <a:gd name="connsiteX26" fmla="*/ 1032387 w 1070901"/>
              <a:gd name="connsiteY26" fmla="*/ 1002890 h 1171440"/>
              <a:gd name="connsiteX27" fmla="*/ 1002890 w 1070901"/>
              <a:gd name="connsiteY27" fmla="*/ 663678 h 1171440"/>
              <a:gd name="connsiteX28" fmla="*/ 988141 w 1070901"/>
              <a:gd name="connsiteY28" fmla="*/ 575187 h 1171440"/>
              <a:gd name="connsiteX29" fmla="*/ 958645 w 1070901"/>
              <a:gd name="connsiteY29" fmla="*/ 530942 h 1171440"/>
              <a:gd name="connsiteX30" fmla="*/ 884903 w 1070901"/>
              <a:gd name="connsiteY30" fmla="*/ 398207 h 1171440"/>
              <a:gd name="connsiteX31" fmla="*/ 855406 w 1070901"/>
              <a:gd name="connsiteY31" fmla="*/ 353961 h 1171440"/>
              <a:gd name="connsiteX32" fmla="*/ 840658 w 1070901"/>
              <a:gd name="connsiteY32" fmla="*/ 250723 h 117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70901" h="1171440">
                <a:moveTo>
                  <a:pt x="884903" y="280219"/>
                </a:moveTo>
                <a:cubicBezTo>
                  <a:pt x="780650" y="210719"/>
                  <a:pt x="909692" y="297927"/>
                  <a:pt x="781664" y="206478"/>
                </a:cubicBezTo>
                <a:cubicBezTo>
                  <a:pt x="767240" y="196175"/>
                  <a:pt x="751036" y="188329"/>
                  <a:pt x="737419" y="176981"/>
                </a:cubicBezTo>
                <a:cubicBezTo>
                  <a:pt x="712730" y="156407"/>
                  <a:pt x="683257" y="113538"/>
                  <a:pt x="648929" y="103239"/>
                </a:cubicBezTo>
                <a:cubicBezTo>
                  <a:pt x="615633" y="93250"/>
                  <a:pt x="580103" y="93406"/>
                  <a:pt x="545690" y="88490"/>
                </a:cubicBezTo>
                <a:cubicBezTo>
                  <a:pt x="521109" y="78658"/>
                  <a:pt x="497306" y="66601"/>
                  <a:pt x="471948" y="58994"/>
                </a:cubicBezTo>
                <a:cubicBezTo>
                  <a:pt x="447938" y="51791"/>
                  <a:pt x="421987" y="52172"/>
                  <a:pt x="398206" y="44245"/>
                </a:cubicBezTo>
                <a:cubicBezTo>
                  <a:pt x="377349" y="37293"/>
                  <a:pt x="359798" y="22469"/>
                  <a:pt x="339212" y="14749"/>
                </a:cubicBezTo>
                <a:cubicBezTo>
                  <a:pt x="320233" y="7632"/>
                  <a:pt x="299883" y="4916"/>
                  <a:pt x="280219" y="0"/>
                </a:cubicBezTo>
                <a:cubicBezTo>
                  <a:pt x="245806" y="4916"/>
                  <a:pt x="211067" y="7931"/>
                  <a:pt x="176980" y="14749"/>
                </a:cubicBezTo>
                <a:cubicBezTo>
                  <a:pt x="161736" y="17798"/>
                  <a:pt x="144678" y="19545"/>
                  <a:pt x="132735" y="29497"/>
                </a:cubicBezTo>
                <a:cubicBezTo>
                  <a:pt x="119013" y="40932"/>
                  <a:pt x="72444" y="112559"/>
                  <a:pt x="58993" y="132736"/>
                </a:cubicBezTo>
                <a:cubicBezTo>
                  <a:pt x="54077" y="152400"/>
                  <a:pt x="49814" y="172239"/>
                  <a:pt x="44245" y="191729"/>
                </a:cubicBezTo>
                <a:cubicBezTo>
                  <a:pt x="39974" y="206677"/>
                  <a:pt x="33586" y="220976"/>
                  <a:pt x="29496" y="235974"/>
                </a:cubicBezTo>
                <a:cubicBezTo>
                  <a:pt x="18829" y="275085"/>
                  <a:pt x="0" y="353961"/>
                  <a:pt x="0" y="353961"/>
                </a:cubicBezTo>
                <a:cubicBezTo>
                  <a:pt x="4916" y="462116"/>
                  <a:pt x="2338" y="570873"/>
                  <a:pt x="14748" y="678426"/>
                </a:cubicBezTo>
                <a:cubicBezTo>
                  <a:pt x="17268" y="700267"/>
                  <a:pt x="32593" y="718775"/>
                  <a:pt x="44245" y="737419"/>
                </a:cubicBezTo>
                <a:cubicBezTo>
                  <a:pt x="82733" y="798999"/>
                  <a:pt x="123354" y="831276"/>
                  <a:pt x="176980" y="884903"/>
                </a:cubicBezTo>
                <a:cubicBezTo>
                  <a:pt x="191728" y="899652"/>
                  <a:pt x="201859" y="921403"/>
                  <a:pt x="221225" y="929149"/>
                </a:cubicBezTo>
                <a:cubicBezTo>
                  <a:pt x="245806" y="938981"/>
                  <a:pt x="271824" y="945788"/>
                  <a:pt x="294967" y="958645"/>
                </a:cubicBezTo>
                <a:cubicBezTo>
                  <a:pt x="334901" y="980830"/>
                  <a:pt x="401900" y="1051747"/>
                  <a:pt x="442451" y="1061884"/>
                </a:cubicBezTo>
                <a:cubicBezTo>
                  <a:pt x="462116" y="1066800"/>
                  <a:pt x="481625" y="1072385"/>
                  <a:pt x="501445" y="1076632"/>
                </a:cubicBezTo>
                <a:cubicBezTo>
                  <a:pt x="550467" y="1087137"/>
                  <a:pt x="648929" y="1106129"/>
                  <a:pt x="648929" y="1106129"/>
                </a:cubicBezTo>
                <a:cubicBezTo>
                  <a:pt x="663677" y="1115961"/>
                  <a:pt x="676882" y="1128644"/>
                  <a:pt x="693174" y="1135626"/>
                </a:cubicBezTo>
                <a:cubicBezTo>
                  <a:pt x="776740" y="1171440"/>
                  <a:pt x="903771" y="1140267"/>
                  <a:pt x="973393" y="1135626"/>
                </a:cubicBezTo>
                <a:cubicBezTo>
                  <a:pt x="983225" y="1120878"/>
                  <a:pt x="995691" y="1107579"/>
                  <a:pt x="1002890" y="1091381"/>
                </a:cubicBezTo>
                <a:cubicBezTo>
                  <a:pt x="1015518" y="1062968"/>
                  <a:pt x="1032387" y="1002890"/>
                  <a:pt x="1032387" y="1002890"/>
                </a:cubicBezTo>
                <a:cubicBezTo>
                  <a:pt x="1011705" y="630621"/>
                  <a:pt x="1036304" y="847452"/>
                  <a:pt x="1002890" y="663678"/>
                </a:cubicBezTo>
                <a:cubicBezTo>
                  <a:pt x="997541" y="634256"/>
                  <a:pt x="997597" y="603556"/>
                  <a:pt x="988141" y="575187"/>
                </a:cubicBezTo>
                <a:cubicBezTo>
                  <a:pt x="982536" y="558371"/>
                  <a:pt x="966572" y="546796"/>
                  <a:pt x="958645" y="530942"/>
                </a:cubicBezTo>
                <a:cubicBezTo>
                  <a:pt x="880771" y="375194"/>
                  <a:pt x="1070901" y="677206"/>
                  <a:pt x="884903" y="398207"/>
                </a:cubicBezTo>
                <a:lnTo>
                  <a:pt x="855406" y="353961"/>
                </a:lnTo>
                <a:cubicBezTo>
                  <a:pt x="837081" y="280660"/>
                  <a:pt x="840658" y="315238"/>
                  <a:pt x="840658" y="250723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>
            <a:normAutofit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Secību atkārtojumi dot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plotā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DD0DD-6A19-4091-A385-5A39C0A1318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462893"/>
            <a:ext cx="3267075" cy="3086100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38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Piemērs - cilvēka proteīns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fon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Villebranda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faktors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15950" y="1992313"/>
            <a:ext cx="3879850" cy="4133850"/>
          </a:xfrm>
        </p:spPr>
        <p:txBody>
          <a:bodyPr/>
          <a:lstStyle/>
          <a:p>
            <a:pPr>
              <a:buNone/>
            </a:pP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Tās nav tikai burtu spēles, dot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plots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ir noderīgs periodisku atkārtojumu un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palindromu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identificēšanai DNS un aminoskābju secībās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4875E-F41A-43BA-938A-7D72A93CB29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1307" y="1678329"/>
            <a:ext cx="3274002" cy="3037480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0121" y="5205252"/>
            <a:ext cx="5761037" cy="892175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884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/>
          <a:lstStyle/>
          <a:p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Dotter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15950" y="1992313"/>
            <a:ext cx="8070850" cy="4316412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Programma brīvi pieejama 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http://sonnhammer.sbc.su.se/Dotter.html</a:t>
            </a:r>
          </a:p>
          <a:p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Sonnhammer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Durbin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(1995)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 dot-matrix program with dynamic threshold control suited for genomic DNA and protein sequence analysis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Gene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, 167: GC1 – GC10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F8D2-838C-4D25-AC59-2AF89B62396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/>
          <a:lstStyle/>
          <a:p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Dotlet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992313"/>
            <a:ext cx="8070850" cy="4316412"/>
          </a:xfrm>
        </p:spPr>
        <p:txBody>
          <a:bodyPr>
            <a:normAutofit/>
          </a:bodyPr>
          <a:lstStyle/>
          <a:p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Programma brīvi pieejama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http://myhits.isb-sib.ch/cgi-bin/dotlet</a:t>
            </a:r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Interaktīva </a:t>
            </a:r>
            <a:r>
              <a:rPr lang="lv-LV" sz="2800" dirty="0" err="1" smtClean="0">
                <a:solidFill>
                  <a:schemeClr val="tx2">
                    <a:lumMod val="50000"/>
                  </a:schemeClr>
                </a:solidFill>
              </a:rPr>
              <a:t>dotplotu</a:t>
            </a:r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 veidošana internetā </a:t>
            </a:r>
          </a:p>
          <a:p>
            <a:r>
              <a:rPr lang="lv-LV" sz="2800" dirty="0" err="1" smtClean="0">
                <a:solidFill>
                  <a:schemeClr val="tx2">
                    <a:lumMod val="50000"/>
                  </a:schemeClr>
                </a:solidFill>
              </a:rPr>
              <a:t>Junier</a:t>
            </a:r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 T. </a:t>
            </a:r>
            <a:r>
              <a:rPr lang="lv-LV" sz="2800" dirty="0" err="1" smtClean="0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800" dirty="0" err="1" smtClean="0">
                <a:solidFill>
                  <a:schemeClr val="tx2">
                    <a:lumMod val="50000"/>
                  </a:schemeClr>
                </a:solidFill>
              </a:rPr>
              <a:t>Pagni</a:t>
            </a:r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 M. (2000) </a:t>
            </a:r>
            <a:r>
              <a:rPr lang="lv-LV" sz="2800" dirty="0" err="1" smtClean="0">
                <a:solidFill>
                  <a:schemeClr val="tx2">
                    <a:lumMod val="50000"/>
                  </a:schemeClr>
                </a:solidFill>
              </a:rPr>
              <a:t>Dotlet</a:t>
            </a:r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lv-LV" sz="2800" dirty="0" err="1" smtClean="0">
                <a:solidFill>
                  <a:schemeClr val="tx2">
                    <a:lumMod val="50000"/>
                  </a:schemeClr>
                </a:solidFill>
              </a:rPr>
              <a:t>diagonal</a:t>
            </a:r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800" dirty="0" err="1" smtClean="0">
                <a:solidFill>
                  <a:schemeClr val="tx2">
                    <a:lumMod val="50000"/>
                  </a:schemeClr>
                </a:solidFill>
              </a:rPr>
              <a:t>plots</a:t>
            </a:r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800" dirty="0" err="1" smtClean="0">
                <a:solidFill>
                  <a:schemeClr val="tx2">
                    <a:lumMod val="50000"/>
                  </a:schemeClr>
                </a:solidFill>
              </a:rPr>
              <a:t>in</a:t>
            </a:r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lv-LV" sz="2800" dirty="0" err="1" smtClean="0">
                <a:solidFill>
                  <a:schemeClr val="tx2">
                    <a:lumMod val="50000"/>
                  </a:schemeClr>
                </a:solidFill>
              </a:rPr>
              <a:t>web</a:t>
            </a:r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800" dirty="0" err="1" smtClean="0">
                <a:solidFill>
                  <a:schemeClr val="tx2">
                    <a:lumMod val="50000"/>
                  </a:schemeClr>
                </a:solidFill>
              </a:rPr>
              <a:t>browser</a:t>
            </a:r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lv-LV" sz="2800" dirty="0" err="1" smtClean="0">
                <a:solidFill>
                  <a:schemeClr val="tx2">
                    <a:lumMod val="50000"/>
                  </a:schemeClr>
                </a:solidFill>
              </a:rPr>
              <a:t>Bioinformatics</a:t>
            </a:r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, 16:178-9 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4876" y="4080510"/>
            <a:ext cx="3449123" cy="277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34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Lekciju saraksts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265136"/>
              </p:ext>
            </p:extLst>
          </p:nvPr>
        </p:nvGraphicFramePr>
        <p:xfrm>
          <a:off x="467544" y="1916832"/>
          <a:ext cx="8229599" cy="4540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099"/>
                <a:gridCol w="851045"/>
                <a:gridCol w="6933455"/>
              </a:tblGrid>
              <a:tr h="17066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dirty="0" err="1">
                          <a:effectLst/>
                        </a:rPr>
                        <a:t>N.p.k</a:t>
                      </a:r>
                      <a:r>
                        <a:rPr lang="lv-LV" sz="1200" u="none" strike="noStrike" dirty="0">
                          <a:effectLst/>
                        </a:rPr>
                        <a:t>. 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>
                          <a:effectLst/>
                        </a:rPr>
                        <a:t>Datums</a:t>
                      </a:r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u="none" strike="noStrike" dirty="0">
                          <a:effectLst/>
                        </a:rPr>
                        <a:t>Lekcijas temats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b"/>
                </a:tc>
              </a:tr>
              <a:tr h="33183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1.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15.09.2011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effectLst/>
                        </a:rPr>
                        <a:t>Ievadlekcija. Prasības kursa apgūšanai un literatūras avoti. Bioinformātikas jēdziens. Kas ir bioinformātika un kāpēc tā biologiem vajadzīga? Bioloģija, statistika, informācijas tehnoloģijas un programmēšana kā bioinformātikas pamatelementi 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17066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2.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22.09.2011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effectLst/>
                        </a:rPr>
                        <a:t>Bioloģiskās informācijas veidi un apjoms. Genomu organizācija. Modernās genomu analīzes metodes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17066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29.09.2011</a:t>
                      </a:r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Genomu evolūcija. Salīdzinošā genomika </a:t>
                      </a:r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17066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06.10.2011</a:t>
                      </a:r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Bioloģiskās informācijas datubāzes. Informācijas meklēšanas un iegūšanas sistēmas </a:t>
                      </a:r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17066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13.10.2011</a:t>
                      </a:r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Dažādu bioloģiskās informācijas </a:t>
                      </a:r>
                      <a:r>
                        <a:rPr lang="lv-LV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datubāžu</a:t>
                      </a:r>
                      <a:r>
                        <a:rPr lang="lv-LV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izmantošanas piemēri </a:t>
                      </a:r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312876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6.</a:t>
                      </a:r>
                      <a:endParaRPr lang="lv-LV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20.10.2011</a:t>
                      </a:r>
                      <a:endParaRPr lang="lv-LV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Nukleīnskābju un proteīnu sekvenču līdzības pamatprincipi. Nukleīnskābju un proteīnu sekvenču pāru salīdzināšana. BLAST veidi </a:t>
                      </a:r>
                      <a:endParaRPr lang="lv-LV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33183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7.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27.10.2011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effectLst/>
                        </a:rPr>
                        <a:t>Nukleīnskābju un proteīnu daudzkārtējās salīdzināšanas metodes, to priekšrocības un pielietošanas nosacījumi. Datorprogrammas nukleīnskābju un proteīnu sekvenču daudzkārtējai salīdzināšanai 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33183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effectLst/>
                        </a:rPr>
                        <a:t>8.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effectLst/>
                        </a:rPr>
                        <a:t>03.11.2011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effectLst/>
                        </a:rPr>
                        <a:t>Seminārs un uzdevumu pārbaude par tēmām, kas saistītas ar informācijas meklēšanu datu bāzēs un sekvenču homoloģijas meklēšanu 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17066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9.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10.11.2011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>
                          <a:effectLst/>
                        </a:rPr>
                        <a:t>Filoģenētika. Klāsteru un kladistiskās metodes filoģenētisko koku rekonstruēšanā 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17066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10.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17.11.2011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>
                          <a:effectLst/>
                        </a:rPr>
                        <a:t>Datorprogrammas nukleīnskābju un proteīnu sekvenču filoģenētiskajai analīzei 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33183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11.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24.11.2011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>
                          <a:effectLst/>
                        </a:rPr>
                        <a:t>Makromolekulu telpiskā struktūra un tās paredzēšana. DNS topoloģija. Proteīnu struktūras paredzēšana, modelēšana un pielietojums farmakoloģijā 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17066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12.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01.12.2011</a:t>
                      </a:r>
                      <a:endParaRPr lang="lv-LV" sz="1200" b="0" i="0" u="none" strike="noStrike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effectLst/>
                        </a:rPr>
                        <a:t>Genoma ekspresijas analīze. </a:t>
                      </a:r>
                      <a:r>
                        <a:rPr lang="lv-LV" sz="1200" u="none" strike="noStrike" dirty="0" err="1">
                          <a:effectLst/>
                        </a:rPr>
                        <a:t>Transkriptomika</a:t>
                      </a:r>
                      <a:r>
                        <a:rPr lang="lv-LV" sz="1200" u="none" strike="noStrike" dirty="0">
                          <a:effectLst/>
                        </a:rPr>
                        <a:t>. DNS </a:t>
                      </a:r>
                      <a:r>
                        <a:rPr lang="lv-LV" sz="1200" u="none" strike="noStrike" dirty="0" err="1">
                          <a:effectLst/>
                        </a:rPr>
                        <a:t>čipi</a:t>
                      </a:r>
                      <a:r>
                        <a:rPr lang="lv-LV" sz="1200" u="none" strike="noStrike" dirty="0">
                          <a:effectLst/>
                        </a:rPr>
                        <a:t> genomu polimorfisma analīzē. Gēnu ekspresijas ģenētika 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17066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effectLst/>
                        </a:rPr>
                        <a:t>13.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effectLst/>
                        </a:rPr>
                        <a:t>08.12.2011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 err="1">
                          <a:effectLst/>
                        </a:rPr>
                        <a:t>Proteomika</a:t>
                      </a:r>
                      <a:r>
                        <a:rPr lang="lv-LV" sz="1200" u="none" strike="noStrike" dirty="0">
                          <a:effectLst/>
                        </a:rPr>
                        <a:t> un sistēmu bioloģija. </a:t>
                      </a:r>
                      <a:r>
                        <a:rPr lang="lv-LV" sz="1200" u="none" strike="noStrike" dirty="0" err="1">
                          <a:effectLst/>
                        </a:rPr>
                        <a:t>Tīklveida</a:t>
                      </a:r>
                      <a:r>
                        <a:rPr lang="lv-LV" sz="1200" u="none" strike="noStrike" dirty="0">
                          <a:effectLst/>
                        </a:rPr>
                        <a:t> struktūras kā bioloģisko sistēmu dabiska sastāvdaļa.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33183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effectLst/>
                        </a:rPr>
                        <a:t>14.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effectLst/>
                        </a:rPr>
                        <a:t>15.12.2011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effectLst/>
                        </a:rPr>
                        <a:t>Seminārs un uzdevumu pārbaude par tēmām, kas saistītas ar </a:t>
                      </a:r>
                      <a:r>
                        <a:rPr lang="lv-LV" sz="1200" u="none" strike="noStrike" dirty="0" err="1">
                          <a:effectLst/>
                        </a:rPr>
                        <a:t>filoģenētisko</a:t>
                      </a:r>
                      <a:r>
                        <a:rPr lang="lv-LV" sz="1200" u="none" strike="noStrike" dirty="0">
                          <a:effectLst/>
                        </a:rPr>
                        <a:t> analīzi un proteīnu sekundārās struktūras paredzēšanu. Bioinformātikas perspektīvas. Bioinformātika kā priekšnosacījums modernās bioloģijas apgūšanai</a:t>
                      </a:r>
                      <a:endParaRPr lang="lv-LV" sz="1200" b="0" i="0" u="none" strike="noStrike" dirty="0">
                        <a:solidFill>
                          <a:srgbClr val="4F6228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  <a:tr h="17066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15.</a:t>
                      </a:r>
                      <a:endParaRPr lang="lv-LV" sz="1200" b="0" i="0" u="none" strike="noStrike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>
                          <a:effectLst/>
                        </a:rPr>
                        <a:t>22.12.2011</a:t>
                      </a:r>
                      <a:endParaRPr lang="lv-LV" sz="1200" b="0" i="0" u="none" strike="noStrike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effectLst/>
                        </a:rPr>
                        <a:t>Eksāmens </a:t>
                      </a:r>
                      <a:endParaRPr lang="lv-LV" sz="12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481" marR="9481" marT="948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4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/>
          <a:lstStyle/>
          <a:p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Dotlet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demonstrācija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992313"/>
            <a:ext cx="8070850" cy="4316412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Salīdzina cilvēka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homeoboksa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proteīnu PAX-6 (P26367) ar 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Drosophila</a:t>
            </a:r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eyeless</a:t>
            </a:r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proteīnu (O18381), kuri abi regulē acu attīstību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Dot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plots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un sekvenču salīdzinājums (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alignment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7460" y="2009777"/>
            <a:ext cx="3781425" cy="3952875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>
            <a:off x="2747973" y="2195525"/>
            <a:ext cx="157163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909898" y="2366975"/>
            <a:ext cx="157163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81348" y="2538425"/>
            <a:ext cx="157163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62323" y="2719400"/>
            <a:ext cx="157163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3324235" y="2962287"/>
            <a:ext cx="176213" cy="476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433773" y="3052775"/>
            <a:ext cx="157163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600460" y="3228988"/>
            <a:ext cx="157163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767147" y="3405201"/>
            <a:ext cx="157163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48122" y="3576651"/>
            <a:ext cx="157163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14808" y="3738577"/>
            <a:ext cx="157163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291021" y="3914790"/>
            <a:ext cx="157163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457707" y="4086240"/>
            <a:ext cx="157163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633919" y="4252929"/>
            <a:ext cx="157163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05369" y="4429142"/>
            <a:ext cx="157163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972056" y="4600592"/>
            <a:ext cx="157163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153030" y="4772043"/>
            <a:ext cx="157163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319717" y="4943493"/>
            <a:ext cx="157163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495930" y="5114943"/>
            <a:ext cx="157163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662616" y="5286394"/>
            <a:ext cx="157163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829303" y="5457844"/>
            <a:ext cx="157163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995991" y="5629295"/>
            <a:ext cx="157163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157915" y="5791221"/>
            <a:ext cx="157163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433773" y="2874658"/>
            <a:ext cx="161926" cy="476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600461" y="2886087"/>
            <a:ext cx="157163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776674" y="3057537"/>
            <a:ext cx="157163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H="1">
            <a:off x="3841442" y="3305187"/>
            <a:ext cx="176213" cy="476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 flipH="1">
            <a:off x="3841442" y="3472827"/>
            <a:ext cx="176213" cy="476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59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49" cy="1143000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Salīdzinājumu kvalitāte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8105" y="1992313"/>
            <a:ext cx="4410075" cy="523875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8105" y="3152548"/>
            <a:ext cx="4610100" cy="523875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15951" y="3912243"/>
            <a:ext cx="80708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Ceļš, kas tiek noiets dot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plotā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 atbilst sekvenču salīdzinājumam. Ja sekvences ir samērā līdzīgas, dot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plots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ļauj rekonstruēt sekvenču salīdzinājumu. Pastāv iespēja, ka vairāki ceļi dot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plotā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būs vienādi varbūtīgi. Nedrīkst pieņemt, ka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ceļs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dot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plotā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atbilst sekvenču molekulārajai evolūcijai 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32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4875E-F41A-43BA-938A-7D72A93CB29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2239963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214686"/>
            <a:ext cx="237013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5169" y="2345856"/>
            <a:ext cx="7153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9729" y="5288378"/>
            <a:ext cx="74453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525701" y="231494"/>
            <a:ext cx="4074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i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Homo</a:t>
            </a:r>
            <a:r>
              <a:rPr lang="lv-LV" sz="24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lv-LV" sz="2400" i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sapiens</a:t>
            </a:r>
            <a:r>
              <a:rPr lang="lv-LV" sz="24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un </a:t>
            </a:r>
            <a:r>
              <a:rPr lang="lv-LV" sz="2400" i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Bos</a:t>
            </a:r>
            <a:r>
              <a:rPr lang="lv-LV" sz="24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taurus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mioglobīnu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salīdzinājums </a:t>
            </a:r>
            <a:endParaRPr lang="lv-LV" sz="2400" i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9205" y="3429000"/>
            <a:ext cx="4074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i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Homo</a:t>
            </a:r>
            <a:r>
              <a:rPr lang="lv-LV" sz="24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lv-LV" sz="2400" i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sapiens</a:t>
            </a:r>
            <a:r>
              <a:rPr lang="lv-LV" sz="24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un </a:t>
            </a:r>
            <a:r>
              <a:rPr lang="lv-LV" sz="2400" i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Xenopus</a:t>
            </a:r>
            <a:r>
              <a:rPr lang="lv-LV" sz="24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lv-LV" sz="2400" i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laevis</a:t>
            </a:r>
            <a:r>
              <a:rPr lang="lv-LV" sz="24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mioglobīnu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salīdzinājums </a:t>
            </a:r>
            <a:endParaRPr lang="lv-LV" sz="2400" i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85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49" cy="11430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Salīdzinājumu kvalitāte un sekvenču evolūcija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5950" y="1992313"/>
            <a:ext cx="8070849" cy="4316412"/>
          </a:xfrm>
        </p:spPr>
        <p:txBody>
          <a:bodyPr/>
          <a:lstStyle/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Nukleotīdu (aminoskābju) nomaiņas,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insercijas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un delēcijas ir mutācijas, kas neizbēgami notiek laika gaitā ar vairāk vai mazāk vienādu ātrumu </a:t>
            </a:r>
          </a:p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Ne visas nomaiņas ir vienādi varbūtīgas un tam ir bioloģisks pamats </a:t>
            </a:r>
          </a:p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Lai izveidotu optimālu sekvenču salīdzinājumu,  ir nepieciešams izveidot novērtēšanas sistēmu, kas dažādiem sekvenču līdzības veidiem piešķirtu dažādas vērtības, bet dažādiem mutāciju veidiem piešķirtu dažādus soda punktus 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4875E-F41A-43BA-938A-7D72A93CB29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Salīdzinājumu kvalitāte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992313"/>
            <a:ext cx="8070850" cy="4316412"/>
          </a:xfrm>
        </p:spPr>
        <p:txBody>
          <a:bodyPr>
            <a:normAutofit lnSpcReduction="10000"/>
          </a:bodyPr>
          <a:lstStyle/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Visvienkāršākā shēma – par katru sakritību (identitāti) +1 punkts </a:t>
            </a:r>
          </a:p>
          <a:p>
            <a:endParaRPr lang="lv-LV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lv-LV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lv-LV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Hamminga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distance – nesakrītošo pozīciju skaits starp divām vienāda garuma teksta rindām </a:t>
            </a:r>
          </a:p>
          <a:p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Lēvenšteina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distance – minimālais “rediģēšanas operāciju” skaits, lai pārvērstu vienu teksta rindu otrā (teksta rindas var būt dažāda garuma) </a:t>
            </a:r>
          </a:p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Abas metodes mēra atšķirības – </a:t>
            </a:r>
            <a:r>
              <a:rPr lang="lv-LV" sz="2400" i="1" dirty="0" err="1" smtClean="0">
                <a:solidFill>
                  <a:schemeClr val="tx2">
                    <a:lumMod val="50000"/>
                  </a:schemeClr>
                </a:solidFill>
              </a:rPr>
              <a:t>dissimilarity</a:t>
            </a:r>
            <a:r>
              <a:rPr lang="lv-LV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37531" y="2784697"/>
            <a:ext cx="1500198" cy="108386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 err="1" smtClean="0">
                <a:latin typeface="Courier New" pitchFamily="49" charset="0"/>
                <a:cs typeface="Courier New" pitchFamily="49" charset="0"/>
              </a:rPr>
              <a:t>acgtctga</a:t>
            </a:r>
            <a:endParaRPr lang="lv-LV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lv-LV" dirty="0" err="1" smtClean="0">
                <a:latin typeface="Courier New" pitchFamily="49" charset="0"/>
                <a:cs typeface="Courier New" pitchFamily="49" charset="0"/>
              </a:rPr>
              <a:t>agtttgat</a:t>
            </a:r>
            <a:endParaRPr lang="lv-LV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lv-LV" dirty="0" smtClean="0">
                <a:latin typeface="Courier New" pitchFamily="49" charset="0"/>
                <a:cs typeface="Courier New" pitchFamily="49" charset="0"/>
              </a:rPr>
              <a:t>+--+----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66819" y="2784697"/>
            <a:ext cx="1714512" cy="108386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 err="1" smtClean="0">
                <a:latin typeface="Courier New" pitchFamily="49" charset="0"/>
                <a:cs typeface="Courier New" pitchFamily="49" charset="0"/>
              </a:rPr>
              <a:t>acgtctga-</a:t>
            </a:r>
            <a:endParaRPr lang="lv-LV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lv-LV" dirty="0" smtClean="0">
                <a:latin typeface="Courier New" pitchFamily="49" charset="0"/>
                <a:cs typeface="Courier New" pitchFamily="49" charset="0"/>
              </a:rPr>
              <a:t>a-</a:t>
            </a:r>
            <a:r>
              <a:rPr lang="lv-LV" dirty="0" err="1" smtClean="0">
                <a:latin typeface="Courier New" pitchFamily="49" charset="0"/>
                <a:cs typeface="Courier New" pitchFamily="49" charset="0"/>
              </a:rPr>
              <a:t>gtttgat</a:t>
            </a:r>
            <a:endParaRPr lang="lv-LV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lv-LV" dirty="0" smtClean="0">
                <a:latin typeface="Courier New" pitchFamily="49" charset="0"/>
                <a:cs typeface="Courier New" pitchFamily="49" charset="0"/>
              </a:rPr>
              <a:t>+-++-+++-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80737" y="2784697"/>
            <a:ext cx="1643074" cy="108386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 err="1" smtClean="0">
                <a:latin typeface="Courier New" pitchFamily="49" charset="0"/>
                <a:cs typeface="Courier New" pitchFamily="49" charset="0"/>
              </a:rPr>
              <a:t>acgtctga-</a:t>
            </a:r>
            <a:endParaRPr lang="lv-LV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lv-LV" dirty="0" err="1" smtClean="0">
                <a:latin typeface="Courier New" pitchFamily="49" charset="0"/>
                <a:cs typeface="Courier New" pitchFamily="49" charset="0"/>
              </a:rPr>
              <a:t>agttt-gat</a:t>
            </a:r>
            <a:endParaRPr lang="lv-LV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lv-LV" dirty="0" smtClean="0">
                <a:latin typeface="Courier New" pitchFamily="49" charset="0"/>
                <a:cs typeface="Courier New" pitchFamily="49" charset="0"/>
              </a:rPr>
              <a:t>+--+--++-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>
            <a:normAutofit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Punktu skaitīšanas shēmas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992313"/>
            <a:ext cx="8070850" cy="4316412"/>
          </a:xfrm>
        </p:spPr>
        <p:txBody>
          <a:bodyPr/>
          <a:lstStyle/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Nukleotīdu un aminoskābju nomaiņas </a:t>
            </a:r>
          </a:p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Insercijas un delēcijas </a:t>
            </a:r>
          </a:p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Ja sekvenču salīdzināju raksturo kā minimālo rediģēšanas operāciju skaitu, kas jāveic, lai pārvērstu vienu sekvenci otrā, tad tomēr ir jāņem vērā, ka dažas nomaiņas notiek ar lielāku varbūtību nekā citas </a:t>
            </a:r>
          </a:p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Insercijas/delēcijas gadījumā sekvenču salīdzinājumā jāienes pārtraukums (</a:t>
            </a:r>
            <a:r>
              <a:rPr lang="lv-LV" sz="2400" i="1" dirty="0" err="1" smtClean="0">
                <a:solidFill>
                  <a:schemeClr val="tx2">
                    <a:lumMod val="50000"/>
                  </a:schemeClr>
                </a:solidFill>
              </a:rPr>
              <a:t>gap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). Atkarībā no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insercijas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izmēra, pārtraukumu nepieciešams paplašināt (</a:t>
            </a:r>
            <a:r>
              <a:rPr lang="lv-LV" sz="2400" i="1" dirty="0" err="1" smtClean="0">
                <a:solidFill>
                  <a:schemeClr val="tx2">
                    <a:lumMod val="50000"/>
                  </a:schemeClr>
                </a:solidFill>
              </a:rPr>
              <a:t>gap</a:t>
            </a:r>
            <a:r>
              <a:rPr lang="lv-LV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400" i="1" dirty="0" err="1" smtClean="0">
                <a:solidFill>
                  <a:schemeClr val="tx2">
                    <a:lumMod val="50000"/>
                  </a:schemeClr>
                </a:solidFill>
              </a:rPr>
              <a:t>extension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). </a:t>
            </a:r>
          </a:p>
          <a:p>
            <a:pPr>
              <a:buNone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>
            <a:normAutofit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Mutācijas DNS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992313"/>
            <a:ext cx="8070850" cy="4316412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Nukleotīdu nomaiņas: </a:t>
            </a:r>
          </a:p>
          <a:p>
            <a:pPr>
              <a:buNone/>
            </a:pP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tranzīcijas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purīna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nomaiņa par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purīnu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un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pirimidīna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nomaiņa par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pirimidīnu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(G 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&lt;- -&gt; A; T &lt;- -&gt; C) </a:t>
            </a:r>
          </a:p>
          <a:p>
            <a:pPr>
              <a:buNone/>
            </a:pPr>
            <a:r>
              <a:rPr lang="lv-LV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	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transversijas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–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purīna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nomaiņa par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pirimidīnu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un otrādi (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G 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-&gt; C vai T; 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-&gt; C vai T; T -&gt; A vai G; C -&gt; A vai G) </a:t>
            </a:r>
          </a:p>
          <a:p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Tranzīcijas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vidēji notiek divas reizes biežāk nekā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transversijas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</a:p>
          <a:p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http://www.ebi.ac.uk/2can/disease/genes5.html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Mutācijas DNS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992313"/>
            <a:ext cx="8070850" cy="4316412"/>
          </a:xfrm>
        </p:spPr>
        <p:txBody>
          <a:bodyPr/>
          <a:lstStyle/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Mutācijas proteīnus kodējošos rajonos: </a:t>
            </a:r>
          </a:p>
          <a:p>
            <a:pPr>
              <a:buNone/>
            </a:pP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lv-LV" sz="2400" i="1" dirty="0" err="1" smtClean="0">
                <a:solidFill>
                  <a:schemeClr val="tx2">
                    <a:lumMod val="50000"/>
                  </a:schemeClr>
                </a:solidFill>
              </a:rPr>
              <a:t>nonsense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mutācija – aminoskābi kodējošais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kodons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mutē par stop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kodonu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taa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, tag,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tga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</a:p>
          <a:p>
            <a:pPr>
              <a:buNone/>
            </a:pP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lv-LV" sz="2400" i="1" dirty="0" err="1" smtClean="0">
                <a:solidFill>
                  <a:schemeClr val="tx2">
                    <a:lumMod val="50000"/>
                  </a:schemeClr>
                </a:solidFill>
              </a:rPr>
              <a:t>missense</a:t>
            </a:r>
            <a:r>
              <a:rPr lang="lv-LV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mutācija – aminoskābi kodējošais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kodons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mutē par citu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aminskābi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kodējošu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kodonu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sinonīmās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jeb klusējošās mutācijas - aminoskābi kodējošais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kodons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mutē par to pašu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aminskābi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kodējošu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kodonu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Mutācijas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regulātorajos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elementos (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promoteros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, 5’ un 3’ UTR u.c.) </a:t>
            </a:r>
          </a:p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Mutācijas nekodējošajā DNS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Mutācijas DNS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992313"/>
            <a:ext cx="8070850" cy="4316412"/>
          </a:xfrm>
        </p:spPr>
        <p:txBody>
          <a:bodyPr>
            <a:normAutofit/>
          </a:bodyPr>
          <a:lstStyle/>
          <a:p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Sinonīmās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lv-LV" baseline="-25000" dirty="0" err="1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) un ne-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sinonīmās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(K</a:t>
            </a:r>
            <a:r>
              <a:rPr lang="lv-LV" baseline="-25000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)  mutācijas </a:t>
            </a:r>
          </a:p>
          <a:p>
            <a:pPr>
              <a:buNone/>
            </a:pP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lv-LV" baseline="-25000" dirty="0" err="1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lv-LV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- mutācija neizraisa aminoskābes nomaiņu </a:t>
            </a:r>
          </a:p>
          <a:p>
            <a:pPr>
              <a:buNone/>
            </a:pP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	K</a:t>
            </a:r>
            <a:r>
              <a:rPr lang="lv-LV" baseline="-25000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- mutācija izraisa aminoskābes nomaiņu </a:t>
            </a:r>
          </a:p>
          <a:p>
            <a:pPr>
              <a:buNone/>
            </a:pP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	Augsta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lv-LV" baseline="-25000" dirty="0" err="1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/K</a:t>
            </a:r>
            <a:r>
              <a:rPr lang="lv-LV" baseline="-25000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attiecība norāda uz pozitīvu selekciju (izmaiņas DNS sekvencē, kas noved pie aminoskābju nomaiņas, netiek pieļautas)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>
            <a:normAutofit/>
          </a:bodyPr>
          <a:lstStyle/>
          <a:p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Ensemble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cilvēka gēnu datu bāze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992313"/>
            <a:ext cx="8070850" cy="1571020"/>
          </a:xfrm>
        </p:spPr>
        <p:txBody>
          <a:bodyPr>
            <a:noAutofit/>
          </a:bodyPr>
          <a:lstStyle/>
          <a:p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http://www.ncbi.nlm.nih.gov/geo/</a:t>
            </a:r>
          </a:p>
          <a:p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GEO </a:t>
            </a:r>
            <a:r>
              <a:rPr lang="lv-LV" sz="2800" dirty="0" err="1" smtClean="0">
                <a:solidFill>
                  <a:schemeClr val="tx2">
                    <a:lumMod val="50000"/>
                  </a:schemeClr>
                </a:solidFill>
              </a:rPr>
              <a:t>Profiles</a:t>
            </a:r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 – individuālu gēnu ekspresijas dati </a:t>
            </a:r>
          </a:p>
          <a:p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GEO </a:t>
            </a:r>
            <a:r>
              <a:rPr lang="lv-LV" sz="2800" dirty="0" err="1" smtClean="0">
                <a:solidFill>
                  <a:schemeClr val="tx2">
                    <a:lumMod val="50000"/>
                  </a:schemeClr>
                </a:solidFill>
              </a:rPr>
              <a:t>DataSets</a:t>
            </a:r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 – gēnu ekspresijas pētījumu datu kopas 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2011. gada 20. oktobris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Mikrobioloģijas un biotehnoloģijas katedra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Aminoskābju nomaiņas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992313"/>
            <a:ext cx="8070850" cy="4316412"/>
          </a:xfrm>
        </p:spPr>
        <p:txBody>
          <a:bodyPr/>
          <a:lstStyle/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Dažādu aminoskābju nomaiņas notiek ar dažādu varbūtību. Tam ir divējādi iemesli: </a:t>
            </a:r>
          </a:p>
          <a:p>
            <a:pPr>
              <a:buNone/>
            </a:pP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	1. aminoskābēm ir dažādas fizikāli – ķīmiskās īpašības, kas ietekmē to funkciju (piemēram, Ala -&gt;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Val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nomaiņa ir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varbūtīgāka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nekā Ala -&gt;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Asp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</a:p>
          <a:p>
            <a:pPr>
              <a:buNone/>
            </a:pP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	2.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Kodona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nomaiņai par citu aminoskābi kodējošu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kodonu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var būt nepieciešams atšķirīgs mutāciju skaits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76681" y="5061464"/>
            <a:ext cx="1268174" cy="106071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 err="1" smtClean="0">
                <a:latin typeface="Courier New" pitchFamily="49" charset="0"/>
                <a:cs typeface="Courier New" pitchFamily="49" charset="0"/>
              </a:rPr>
              <a:t>Ile</a:t>
            </a:r>
            <a:r>
              <a:rPr lang="lv-LV" dirty="0" smtClean="0">
                <a:latin typeface="Courier New" pitchFamily="49" charset="0"/>
                <a:cs typeface="Courier New" pitchFamily="49" charset="0"/>
              </a:rPr>
              <a:t> ATT</a:t>
            </a:r>
          </a:p>
          <a:p>
            <a:r>
              <a:rPr lang="lv-LV" dirty="0" smtClean="0">
                <a:latin typeface="Courier New" pitchFamily="49" charset="0"/>
                <a:cs typeface="Courier New" pitchFamily="49" charset="0"/>
              </a:rPr>
              <a:t>    ATC</a:t>
            </a:r>
          </a:p>
          <a:p>
            <a:r>
              <a:rPr lang="lv-LV" dirty="0" smtClean="0">
                <a:latin typeface="Courier New" pitchFamily="49" charset="0"/>
                <a:cs typeface="Courier New" pitchFamily="49" charset="0"/>
              </a:rPr>
              <a:t>    ATA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07847" y="4783719"/>
            <a:ext cx="1268174" cy="167586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 err="1" smtClean="0">
                <a:latin typeface="Courier New" pitchFamily="49" charset="0"/>
                <a:cs typeface="Courier New" pitchFamily="49" charset="0"/>
              </a:rPr>
              <a:t>Leu</a:t>
            </a:r>
            <a:r>
              <a:rPr lang="lv-LV" dirty="0" smtClean="0">
                <a:latin typeface="Courier New" pitchFamily="49" charset="0"/>
                <a:cs typeface="Courier New" pitchFamily="49" charset="0"/>
              </a:rPr>
              <a:t> TTA</a:t>
            </a:r>
          </a:p>
          <a:p>
            <a:r>
              <a:rPr lang="lv-LV" dirty="0" smtClean="0">
                <a:latin typeface="Courier New" pitchFamily="49" charset="0"/>
                <a:cs typeface="Courier New" pitchFamily="49" charset="0"/>
              </a:rPr>
              <a:t>    TTG</a:t>
            </a:r>
          </a:p>
          <a:p>
            <a:r>
              <a:rPr lang="lv-LV" dirty="0" smtClean="0">
                <a:latin typeface="Courier New" pitchFamily="49" charset="0"/>
                <a:cs typeface="Courier New" pitchFamily="49" charset="0"/>
              </a:rPr>
              <a:t>    CTT</a:t>
            </a:r>
          </a:p>
          <a:p>
            <a:r>
              <a:rPr lang="lv-LV" dirty="0" smtClean="0">
                <a:latin typeface="Courier New" pitchFamily="49" charset="0"/>
                <a:cs typeface="Courier New" pitchFamily="49" charset="0"/>
              </a:rPr>
              <a:t>    CTC</a:t>
            </a:r>
          </a:p>
          <a:p>
            <a:r>
              <a:rPr lang="lv-LV" dirty="0" smtClean="0">
                <a:latin typeface="Courier New" pitchFamily="49" charset="0"/>
                <a:cs typeface="Courier New" pitchFamily="49" charset="0"/>
              </a:rPr>
              <a:t>    CTA</a:t>
            </a:r>
          </a:p>
          <a:p>
            <a:r>
              <a:rPr lang="lv-LV" dirty="0" smtClean="0">
                <a:latin typeface="Courier New" pitchFamily="49" charset="0"/>
                <a:cs typeface="Courier New" pitchFamily="49" charset="0"/>
              </a:rPr>
              <a:t>    CTG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75786" y="5142293"/>
            <a:ext cx="1268174" cy="80221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 err="1" smtClean="0">
                <a:latin typeface="Courier New" pitchFamily="49" charset="0"/>
                <a:cs typeface="Courier New" pitchFamily="49" charset="0"/>
              </a:rPr>
              <a:t>His</a:t>
            </a:r>
            <a:r>
              <a:rPr lang="lv-LV" dirty="0" smtClean="0">
                <a:latin typeface="Courier New" pitchFamily="49" charset="0"/>
                <a:cs typeface="Courier New" pitchFamily="49" charset="0"/>
              </a:rPr>
              <a:t> CAT</a:t>
            </a:r>
          </a:p>
          <a:p>
            <a:r>
              <a:rPr lang="lv-LV" dirty="0" smtClean="0">
                <a:latin typeface="Courier New" pitchFamily="49" charset="0"/>
                <a:cs typeface="Courier New" pitchFamily="49" charset="0"/>
              </a:rPr>
              <a:t>    CAC</a:t>
            </a:r>
          </a:p>
        </p:txBody>
      </p:sp>
    </p:spTree>
    <p:extLst>
      <p:ext uri="{BB962C8B-B14F-4D97-AF65-F5344CB8AC3E}">
        <p14:creationId xmlns:p14="http://schemas.microsoft.com/office/powerpoint/2010/main" val="266023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>
            <a:normAutofit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Aminoskābju nomaiņu matricas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992313"/>
            <a:ext cx="8070850" cy="4316412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Marija </a:t>
            </a:r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Deihofa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sastādīja pirmo aminoskābju nomaiņas matricu, kas bija balstīta un eksperimentāli noteiktu proteīnu grupu salīdzinājumu </a:t>
            </a:r>
          </a:p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ayhoff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M. O., Schwartz, R. M., and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Orcutt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B. C. 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1979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Atlas of Protein Sequence and Structure,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Dayhoff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M. O. Ed, pp. 345-352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/>
          <a:lstStyle/>
          <a:p>
            <a:r>
              <a:rPr lang="lv-LV" dirty="0" err="1" smtClean="0">
                <a:solidFill>
                  <a:schemeClr val="tx2">
                    <a:lumMod val="50000"/>
                  </a:schemeClr>
                </a:solidFill>
              </a:rPr>
              <a:t>Daihofas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matrica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1469" y="2494302"/>
            <a:ext cx="6805613" cy="2827337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64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>
            <a:normAutofit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Sekvenču atšķirības mērvienības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5950" y="1992313"/>
            <a:ext cx="8070850" cy="4316412"/>
          </a:xfrm>
        </p:spPr>
        <p:txBody>
          <a:bodyPr/>
          <a:lstStyle/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PAM – </a:t>
            </a:r>
            <a:r>
              <a:rPr lang="lv-LV" sz="2400" i="1" dirty="0" err="1" smtClean="0">
                <a:solidFill>
                  <a:schemeClr val="tx2">
                    <a:lumMod val="50000"/>
                  </a:schemeClr>
                </a:solidFill>
              </a:rPr>
              <a:t>Percent</a:t>
            </a:r>
            <a:r>
              <a:rPr lang="lv-LV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400" i="1" dirty="0" err="1" smtClean="0">
                <a:solidFill>
                  <a:schemeClr val="tx2">
                    <a:lumMod val="50000"/>
                  </a:schemeClr>
                </a:solidFill>
              </a:rPr>
              <a:t>Accepted</a:t>
            </a:r>
            <a:r>
              <a:rPr lang="lv-LV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2400" i="1" dirty="0" err="1" smtClean="0">
                <a:solidFill>
                  <a:schemeClr val="tx2">
                    <a:lumMod val="50000"/>
                  </a:schemeClr>
                </a:solidFill>
              </a:rPr>
              <a:t>Mutation</a:t>
            </a:r>
            <a:r>
              <a:rPr lang="lv-LV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lv-LV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Piemēram, 1 PAM nozīmē, ka starp divām sekvencēm pastāv 1% atšķirību </a:t>
            </a:r>
          </a:p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1 PAM matrica tiek veidota no sekvencēm, kas ir 99% identiskas</a:t>
            </a:r>
          </a:p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Atšķirīgākām sekvencēm veido citas, atbilstošākas matricas, jo pastāv iespēja, ka katrā pozīcijā notikušas vairākas nomaiņas  </a:t>
            </a:r>
          </a:p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PAM250 matrica ir domāta ļoti atšķirīgām sekvencēm (~20% identitāte)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4875E-F41A-43BA-938A-7D72A93CB29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>
            <a:normAutofit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GEO (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Gene</a:t>
            </a:r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Expression</a:t>
            </a:r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Omnibus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992313"/>
            <a:ext cx="8070850" cy="1571020"/>
          </a:xfrm>
        </p:spPr>
        <p:txBody>
          <a:bodyPr>
            <a:noAutofit/>
          </a:bodyPr>
          <a:lstStyle/>
          <a:p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http://www.ncbi.nlm.nih.gov/geo/</a:t>
            </a:r>
          </a:p>
          <a:p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GEO </a:t>
            </a:r>
            <a:r>
              <a:rPr lang="lv-LV" sz="2800" dirty="0" err="1" smtClean="0">
                <a:solidFill>
                  <a:schemeClr val="tx2">
                    <a:lumMod val="50000"/>
                  </a:schemeClr>
                </a:solidFill>
              </a:rPr>
              <a:t>Profiles</a:t>
            </a:r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 – individuālu gēnu ekspresijas dati </a:t>
            </a:r>
          </a:p>
          <a:p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GEO </a:t>
            </a:r>
            <a:r>
              <a:rPr lang="lv-LV" sz="2800" dirty="0" err="1" smtClean="0">
                <a:solidFill>
                  <a:schemeClr val="tx2">
                    <a:lumMod val="50000"/>
                  </a:schemeClr>
                </a:solidFill>
              </a:rPr>
              <a:t>DataSets</a:t>
            </a:r>
            <a:r>
              <a:rPr lang="lv-LV" sz="2800" dirty="0" smtClean="0">
                <a:solidFill>
                  <a:schemeClr val="tx2">
                    <a:lumMod val="50000"/>
                  </a:schemeClr>
                </a:solidFill>
              </a:rPr>
              <a:t> – gēnu ekspresijas pētījumu datu kopas 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GEO (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Gene</a:t>
            </a:r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Expression</a:t>
            </a:r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Omnibus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96" y="1469571"/>
            <a:ext cx="714216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5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GEO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992313"/>
            <a:ext cx="8070850" cy="2428858"/>
          </a:xfrm>
        </p:spPr>
        <p:txBody>
          <a:bodyPr>
            <a:normAutofit/>
          </a:bodyPr>
          <a:lstStyle/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Pārsvarā dati no augstas caurlaidspējas gēnu ekspresijas analīzes eksperimentiem, kuri veikti ar DNS </a:t>
            </a:r>
            <a:r>
              <a:rPr lang="lv-LV" sz="2400" dirty="0" err="1" smtClean="0">
                <a:solidFill>
                  <a:schemeClr val="tx2">
                    <a:lumMod val="50000"/>
                  </a:schemeClr>
                </a:solidFill>
              </a:rPr>
              <a:t>čipu</a:t>
            </a:r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 palīdzību </a:t>
            </a:r>
          </a:p>
          <a:p>
            <a:r>
              <a:rPr lang="lv-LV" sz="2400" dirty="0" smtClean="0">
                <a:solidFill>
                  <a:schemeClr val="tx2">
                    <a:lumMod val="50000"/>
                  </a:schemeClr>
                </a:solidFill>
              </a:rPr>
              <a:t>Iespējams apskatīt interesējošā gēna ekspresijas profilu dažādos citu zinātnieku eksperimentos </a:t>
            </a:r>
          </a:p>
          <a:p>
            <a:pPr>
              <a:buNone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2981" y="4375756"/>
            <a:ext cx="5341937" cy="1951037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87" y="3820572"/>
            <a:ext cx="8375650" cy="2520950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EMBL datu bāzes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70" y="1436350"/>
            <a:ext cx="7194851" cy="542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" y="6096227"/>
            <a:ext cx="4130221" cy="76177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http://www.ebi.ac.uk </a:t>
            </a:r>
          </a:p>
          <a:p>
            <a:pPr marL="0" indent="0">
              <a:buNone/>
            </a:pPr>
            <a:endParaRPr lang="lv-LV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950" y="1714488"/>
            <a:ext cx="8100487" cy="3102609"/>
          </a:xfrm>
        </p:spPr>
        <p:txBody>
          <a:bodyPr>
            <a:normAutofit/>
          </a:bodyPr>
          <a:lstStyle/>
          <a:p>
            <a:pPr eaLnBrk="1" hangingPunct="1"/>
            <a:r>
              <a:rPr lang="lv-LV" sz="4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lv-LV" sz="4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lv-LV" sz="31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sz="4000" b="1" dirty="0" smtClean="0">
                <a:solidFill>
                  <a:schemeClr val="tx2">
                    <a:lumMod val="50000"/>
                  </a:schemeClr>
                </a:solidFill>
              </a:rPr>
              <a:t>Nukleīnskābju un proteīnu sekvenču līdzības pamatprincipi </a:t>
            </a:r>
            <a:r>
              <a:rPr lang="lv-LV" sz="3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lv-LV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lv-LV" sz="2700" b="1" dirty="0" smtClean="0">
                <a:solidFill>
                  <a:schemeClr val="tx2">
                    <a:lumMod val="50000"/>
                  </a:schemeClr>
                </a:solidFill>
              </a:rPr>
              <a:t>Dažādas salīdzināšanas metodes, to priekšrocības un pielietošanas nosacījumi </a:t>
            </a:r>
            <a:endParaRPr lang="en-US" sz="27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74638"/>
            <a:ext cx="8070850" cy="1143000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Sekvenču salīdzināšana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992313"/>
            <a:ext cx="8070850" cy="4316412"/>
          </a:xfrm>
        </p:spPr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Angliski – 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sequence</a:t>
            </a:r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alignment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Divi galvenie salīdzinājumu veidi – 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pairwise</a:t>
            </a:r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sequence</a:t>
            </a:r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alignment</a:t>
            </a:r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un 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multiple</a:t>
            </a:r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sequence</a:t>
            </a:r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i="1" dirty="0" err="1" smtClean="0">
                <a:solidFill>
                  <a:schemeClr val="tx2">
                    <a:lumMod val="50000"/>
                  </a:schemeClr>
                </a:solidFill>
              </a:rPr>
              <a:t>alignment</a:t>
            </a:r>
            <a:r>
              <a:rPr lang="lv-LV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Latviskais tulkojums varētu būt “sekvenču pāru salīdzinājums” un “daudzkārtējs sekvenču salīdzinājums”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2011. gada 20. oktobris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Mikrobioloģijas un biotehnoloģijas katedra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EF91A-3D97-4629-A1DE-5D792EB2BE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informatika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Bioinformatika_template</Template>
  <TotalTime>16818</TotalTime>
  <Words>1549</Words>
  <Application>Microsoft Office PowerPoint</Application>
  <PresentationFormat>On-screen Show (4:3)</PresentationFormat>
  <Paragraphs>288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Bioinformatika_template</vt:lpstr>
      <vt:lpstr>Bioloģiskās informācijas datubāzes. Informācijas meklēšanas un iegūšanas sistēmas  Piemēri </vt:lpstr>
      <vt:lpstr>Lekciju saraksts </vt:lpstr>
      <vt:lpstr>Ensemble cilvēka gēnu datu bāze</vt:lpstr>
      <vt:lpstr>GEO (Gene Expression Omnibus)</vt:lpstr>
      <vt:lpstr>GEO (Gene Expression Omnibus)</vt:lpstr>
      <vt:lpstr>GEO</vt:lpstr>
      <vt:lpstr>EMBL datu bāzes</vt:lpstr>
      <vt:lpstr>  Nukleīnskābju un proteīnu sekvenču līdzības pamatprincipi  Dažādas salīdzināšanas metodes, to priekšrocības un pielietošanas nosacījumi </vt:lpstr>
      <vt:lpstr>Sekvenču salīdzināšana </vt:lpstr>
      <vt:lpstr>Sekvenču salīdzināšana </vt:lpstr>
      <vt:lpstr>Sekvenču salīdzināšana  </vt:lpstr>
      <vt:lpstr>Sekvenču salīdzinājumu pielietojumi</vt:lpstr>
      <vt:lpstr>Salīdzinājuma pamatprincipi </vt:lpstr>
      <vt:lpstr>Dot plots</vt:lpstr>
      <vt:lpstr>PowerPoint Presentation</vt:lpstr>
      <vt:lpstr>Secību atkārtojumi dot plotā </vt:lpstr>
      <vt:lpstr>Piemērs - cilvēka proteīns fon Villebranda faktors </vt:lpstr>
      <vt:lpstr>Dotter </vt:lpstr>
      <vt:lpstr>Dotlet</vt:lpstr>
      <vt:lpstr>Dotlet demonstrācija</vt:lpstr>
      <vt:lpstr>Dot plots un sekvenču salīdzinājums (alignment)</vt:lpstr>
      <vt:lpstr>Salīdzinājumu kvalitāte </vt:lpstr>
      <vt:lpstr>PowerPoint Presentation</vt:lpstr>
      <vt:lpstr>Salīdzinājumu kvalitāte un sekvenču evolūcija </vt:lpstr>
      <vt:lpstr>Salīdzinājumu kvalitāte</vt:lpstr>
      <vt:lpstr>Punktu skaitīšanas shēmas</vt:lpstr>
      <vt:lpstr>Mutācijas DNS </vt:lpstr>
      <vt:lpstr>Mutācijas DNS </vt:lpstr>
      <vt:lpstr>Mutācijas DNS </vt:lpstr>
      <vt:lpstr>Aminoskābju nomaiņas </vt:lpstr>
      <vt:lpstr>Aminoskābju nomaiņu matricas</vt:lpstr>
      <vt:lpstr>Daihofas matrica </vt:lpstr>
      <vt:lpstr>Sekvenču atšķirības mērvienības </vt:lpstr>
    </vt:vector>
  </TitlesOfParts>
  <Company>Latvijas Universitate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Ievads bioinformātikā</dc:title>
  <dc:creator>Nils Rostoks</dc:creator>
  <cp:lastModifiedBy>Nils</cp:lastModifiedBy>
  <cp:revision>335</cp:revision>
  <dcterms:created xsi:type="dcterms:W3CDTF">2007-07-10T03:06:37Z</dcterms:created>
  <dcterms:modified xsi:type="dcterms:W3CDTF">2011-10-21T09:37:32Z</dcterms:modified>
</cp:coreProperties>
</file>