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3"/>
  </p:notesMasterIdLst>
  <p:sldIdLst>
    <p:sldId id="256" r:id="rId2"/>
    <p:sldId id="41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9" r:id="rId12"/>
    <p:sldId id="308" r:id="rId13"/>
    <p:sldId id="310" r:id="rId14"/>
    <p:sldId id="368" r:id="rId15"/>
    <p:sldId id="311" r:id="rId16"/>
    <p:sldId id="312" r:id="rId17"/>
    <p:sldId id="314" r:id="rId18"/>
    <p:sldId id="370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19" r:id="rId32"/>
    <p:sldId id="409" r:id="rId33"/>
    <p:sldId id="420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1579" autoAdjust="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1253"/>
        <p:guide pos="385"/>
      </p:guideLst>
    </p:cSldViewPr>
  </p:slideViewPr>
  <p:outlineViewPr>
    <p:cViewPr>
      <p:scale>
        <a:sx n="33" d="100"/>
        <a:sy n="33" d="100"/>
      </p:scale>
      <p:origin x="0" y="54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93D7A8-AC17-4008-9201-9FC72FD6D23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A28C32-8B4E-4E15-9874-EC92944D3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A07AC-BC10-4E92-8579-FBFDF486ABEA}" type="slidenum">
              <a:rPr lang="en-US"/>
              <a:pPr/>
              <a:t>23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Jāņem vērā, ka reti, kad iespējams pētīt pēdējā</a:t>
            </a:r>
            <a:r>
              <a:rPr lang="lv-LV" baseline="0" dirty="0" smtClean="0"/>
              <a:t> kopīgā senča gēnu. Parasti redzam tikai mūsdienu situāciju, tātad gēnu A, A’ un B’. Vienīgais, kas ļauj mums spriest par </a:t>
            </a:r>
            <a:r>
              <a:rPr lang="lv-LV" baseline="0" dirty="0" err="1" smtClean="0"/>
              <a:t>ortoloģiju</a:t>
            </a:r>
            <a:r>
              <a:rPr lang="lv-LV" baseline="0" dirty="0" smtClean="0"/>
              <a:t> un </a:t>
            </a:r>
            <a:r>
              <a:rPr lang="lv-LV" baseline="0" dirty="0" err="1" smtClean="0"/>
              <a:t>paraloģiju</a:t>
            </a:r>
            <a:r>
              <a:rPr lang="lv-LV" baseline="0" dirty="0" smtClean="0"/>
              <a:t> ir to DNS un kodēto proteīnu aminoskābju sekvenču homoloģija, kā arī funkcija.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A07AC-BC10-4E92-8579-FBFDF486ABEA}" type="slidenum">
              <a:rPr lang="en-US"/>
              <a:pPr/>
              <a:t>24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Tikai 1.06% nukleotīdu pozīciju</a:t>
            </a:r>
            <a:r>
              <a:rPr lang="lv-LV" baseline="0" dirty="0" smtClean="0"/>
              <a:t> ir atšķirīgas starp cilvēku un šimpanzi (</a:t>
            </a:r>
            <a:r>
              <a:rPr lang="lv-LV" baseline="0" dirty="0" err="1" smtClean="0"/>
              <a:t>fixed</a:t>
            </a:r>
            <a:r>
              <a:rPr lang="lv-LV" baseline="0" dirty="0" smtClean="0"/>
              <a:t> diferences).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A28C32-8B4E-4E15-9874-EC92944D3D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A28C32-8B4E-4E15-9874-EC92944D3D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EA9B3-44D4-4960-8329-2E49C5C8D6EE}" type="slidenum">
              <a:rPr lang="en-US"/>
              <a:pPr/>
              <a:t>35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 the 34 predicted genes in the </a:t>
            </a:r>
            <a:r>
              <a:rPr lang="en-US" i="1"/>
              <a:t>Mla</a:t>
            </a:r>
            <a:r>
              <a:rPr lang="en-US"/>
              <a:t> region, 24 have at least one homolog. The </a:t>
            </a:r>
            <a:r>
              <a:rPr lang="en-US" i="1"/>
              <a:t>RGH1</a:t>
            </a:r>
            <a:r>
              <a:rPr lang="en-US"/>
              <a:t> and </a:t>
            </a:r>
            <a:r>
              <a:rPr lang="en-US" i="1"/>
              <a:t>CI2</a:t>
            </a:r>
            <a:r>
              <a:rPr lang="en-US"/>
              <a:t> families represent the major gene duplications in the region and account for 16% of the sequence. The remaining gene duplications have arisen from tandem fragment duplications, of which 14 are located in the 40-kb gene-rich tandem repeat and 2 are located in the 2.6-kb tandem repeat.</a:t>
            </a:r>
            <a:endParaRPr lang="en-US" b="1"/>
          </a:p>
          <a:p>
            <a:r>
              <a:rPr lang="en-US" b="1"/>
              <a:t>(A)</a:t>
            </a:r>
            <a:r>
              <a:rPr lang="en-US"/>
              <a:t> DNA sequence similarities of </a:t>
            </a:r>
            <a:r>
              <a:rPr lang="en-US" i="1"/>
              <a:t>RGH1bcd</a:t>
            </a:r>
            <a:r>
              <a:rPr lang="en-US"/>
              <a:t>, </a:t>
            </a:r>
            <a:r>
              <a:rPr lang="en-US" i="1"/>
              <a:t>CI2d</a:t>
            </a:r>
            <a:r>
              <a:rPr lang="en-US"/>
              <a:t>, and </a:t>
            </a:r>
            <a:r>
              <a:rPr lang="en-US" i="1"/>
              <a:t>CI2c</a:t>
            </a:r>
            <a:r>
              <a:rPr lang="en-US"/>
              <a:t> compared with </a:t>
            </a:r>
            <a:r>
              <a:rPr lang="en-US" i="1"/>
              <a:t>RGH1a</a:t>
            </a:r>
            <a:r>
              <a:rPr lang="en-US"/>
              <a:t>, </a:t>
            </a:r>
            <a:r>
              <a:rPr lang="en-US" i="1"/>
              <a:t>CI2f</a:t>
            </a:r>
            <a:r>
              <a:rPr lang="en-US"/>
              <a:t>, and </a:t>
            </a:r>
            <a:r>
              <a:rPr lang="en-US" i="1"/>
              <a:t>CI2e</a:t>
            </a:r>
            <a:r>
              <a:rPr lang="en-US"/>
              <a:t> in the opposite orientation indicate an ancient inversion event followed by divergent evolution.</a:t>
            </a:r>
            <a:endParaRPr lang="en-US" b="1"/>
          </a:p>
          <a:p>
            <a:r>
              <a:rPr lang="en-US" b="1"/>
              <a:t>(B)</a:t>
            </a:r>
            <a:r>
              <a:rPr lang="en-US"/>
              <a:t> A more recent duplication and inversion to create </a:t>
            </a:r>
            <a:r>
              <a:rPr lang="en-US" i="1"/>
              <a:t>RGH1e</a:t>
            </a:r>
            <a:r>
              <a:rPr lang="en-US"/>
              <a:t> is indicated by the higher sequence similarity between </a:t>
            </a:r>
            <a:r>
              <a:rPr lang="en-US" i="1"/>
              <a:t>RGH1bcd</a:t>
            </a:r>
            <a:r>
              <a:rPr lang="en-US"/>
              <a:t> and </a:t>
            </a:r>
            <a:r>
              <a:rPr lang="en-US" i="1"/>
              <a:t>RGH1e</a:t>
            </a:r>
            <a:r>
              <a:rPr lang="en-US"/>
              <a:t> than that between </a:t>
            </a:r>
            <a:r>
              <a:rPr lang="en-US" i="1"/>
              <a:t>RGH1bcd</a:t>
            </a:r>
            <a:r>
              <a:rPr lang="en-US"/>
              <a:t> and </a:t>
            </a:r>
            <a:r>
              <a:rPr lang="en-US" i="1"/>
              <a:t>RGH1a</a:t>
            </a:r>
            <a:r>
              <a:rPr lang="en-US"/>
              <a:t> (Table 1). Similarly, </a:t>
            </a:r>
            <a:r>
              <a:rPr lang="en-US" i="1"/>
              <a:t>CI2a</a:t>
            </a:r>
            <a:r>
              <a:rPr lang="en-US"/>
              <a:t> possesses the highest sequence similarity with </a:t>
            </a:r>
            <a:r>
              <a:rPr lang="en-US" i="1"/>
              <a:t>CI2b</a:t>
            </a:r>
            <a:r>
              <a:rPr lang="en-US"/>
              <a:t> within the </a:t>
            </a:r>
            <a:r>
              <a:rPr lang="en-US" i="1"/>
              <a:t>CI2</a:t>
            </a:r>
            <a:r>
              <a:rPr lang="en-US"/>
              <a:t> family (Table 2).</a:t>
            </a:r>
            <a:endParaRPr lang="en-US" b="1"/>
          </a:p>
          <a:p>
            <a:r>
              <a:rPr lang="en-US" b="1"/>
              <a:t>(C)</a:t>
            </a:r>
            <a:r>
              <a:rPr lang="en-US"/>
              <a:t> Within the last 3 million years, extensive transposon insertions in addition to repeat propagation increased the size of the region approximately threefold.</a:t>
            </a:r>
            <a:endParaRPr lang="en-US" b="1"/>
          </a:p>
          <a:p>
            <a:r>
              <a:rPr lang="en-US" b="1"/>
              <a:t>(D)</a:t>
            </a:r>
            <a:r>
              <a:rPr lang="en-US"/>
              <a:t> A 40-kb tandem duplication of the region containing </a:t>
            </a:r>
            <a:r>
              <a:rPr lang="en-US" i="1"/>
              <a:t>RGH1e</a:t>
            </a:r>
            <a:r>
              <a:rPr lang="en-US"/>
              <a:t>, </a:t>
            </a:r>
            <a:r>
              <a:rPr lang="en-US" i="1"/>
              <a:t>RGH2a</a:t>
            </a:r>
            <a:r>
              <a:rPr lang="en-US"/>
              <a:t>, and </a:t>
            </a:r>
            <a:r>
              <a:rPr lang="en-US" i="1"/>
              <a:t>RGH3a</a:t>
            </a:r>
            <a:r>
              <a:rPr lang="en-US"/>
              <a:t> is the most recent addition to the present-day </a:t>
            </a:r>
            <a:r>
              <a:rPr lang="en-US" i="1"/>
              <a:t>Mla</a:t>
            </a:r>
            <a:r>
              <a:rPr lang="en-US"/>
              <a:t> region.</a:t>
            </a:r>
          </a:p>
          <a:p>
            <a:r>
              <a:rPr lang="en-US"/>
              <a:t>Genes are shown in rectangles with different colors representing different families, and transposable elements are designated by triangles. Designated colors match those in Figures 1 and 3 for each element. + indicates forward strand transcription, and - designates complementary strand transcription.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Baktēriju gēns raugos.</a:t>
            </a:r>
            <a:r>
              <a:rPr lang="lv-LV" baseline="0" dirty="0" smtClean="0"/>
              <a:t> Pa kreisi </a:t>
            </a:r>
            <a:r>
              <a:rPr lang="lv-LV" baseline="0" dirty="0" err="1" smtClean="0"/>
              <a:t>filoģenētiskais</a:t>
            </a:r>
            <a:r>
              <a:rPr lang="lv-LV" baseline="0" dirty="0" smtClean="0"/>
              <a:t> koks balstīts uz DHOD aminoskābes sekvencēm, pa labi </a:t>
            </a:r>
            <a:r>
              <a:rPr lang="lv-LV" baseline="0" dirty="0" err="1" smtClean="0"/>
              <a:t>filoģenētiskie</a:t>
            </a:r>
            <a:r>
              <a:rPr lang="lv-LV" baseline="0" dirty="0" smtClean="0"/>
              <a:t> koki, kas balstīti uz </a:t>
            </a:r>
            <a:r>
              <a:rPr lang="lv-LV" baseline="0" dirty="0" err="1" smtClean="0"/>
              <a:t>rDNS</a:t>
            </a:r>
            <a:r>
              <a:rPr lang="lv-LV" baseline="0" dirty="0" smtClean="0"/>
              <a:t> mazās </a:t>
            </a:r>
            <a:r>
              <a:rPr lang="lv-LV" baseline="0" dirty="0" err="1" smtClean="0"/>
              <a:t>subvienības</a:t>
            </a:r>
            <a:r>
              <a:rPr lang="lv-LV" baseline="0" dirty="0" smtClean="0"/>
              <a:t> gēna sekvencēm. Redzams, ka topoloģija abiem kokiem ir līdzīga, atskaitot to, ka kreisā koka centrālajā daļā sēņu un baktēriju DHOD gēnu sekvences veido vienu </a:t>
            </a:r>
            <a:r>
              <a:rPr lang="lv-LV" baseline="0" dirty="0" err="1" smtClean="0"/>
              <a:t>klusteri</a:t>
            </a:r>
            <a:r>
              <a:rPr lang="lv-LV" baseline="0" dirty="0" smtClean="0"/>
              <a:t>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A28C32-8B4E-4E15-9874-EC92944D3D4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A28C32-8B4E-4E15-9874-EC92944D3D4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78BEC-DCFF-4523-9C13-BBEEEBC87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816B2-D62C-45A0-80F8-79E137156F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3ADBC-BE4F-437E-93B6-18FF0783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AAC9-6D5C-49F9-86FB-F7CA73BD7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F8D2-838C-4D25-AC59-2AF89B623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52B89-160A-4CD8-B855-79E3D9900A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875E-F41A-43BA-938A-7D72A93CB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1669F-58D0-486C-8232-100D6D2AB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BF4CB-DA75-48D5-A624-6DF76FF8A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FD4740-7FBD-43D4-932E-9EFB924EC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c.asm.org/cgi/content/full/4/6/1102#FN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084082"/>
            <a:ext cx="8105249" cy="4073110"/>
          </a:xfrm>
        </p:spPr>
        <p:txBody>
          <a:bodyPr>
            <a:normAutofit/>
          </a:bodyPr>
          <a:lstStyle/>
          <a:p>
            <a:pPr eaLnBrk="1" hangingPunct="1"/>
            <a: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  <a:t>Genomu organizācija </a:t>
            </a:r>
            <a:b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  <a:t>Modernās genomu analīzes metodes 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Hidden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Markov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Models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Matemātikas modelis, ko 19. gadsimtā pētīja krievu zinātnieks A. A.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Markovs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Modelis apraksta nelielas, grūti pamanāmas atšķirības homologu sekvenču grupās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HMM pamatā ir daudzkārtējs sekvenču salīdzinājums (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multiple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sequence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alignment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Programmas, kas izmanto HMM, iespējams “trenēt” ar noteiktām datu grupām, piemēram, augu vai mugurkaulnieku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splaisinga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vietu sekvencēm, C+G saturu, promoteru secībām un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tmldz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GenScan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http://genes.mit.edu/GENSCAN.html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Programma brīvi pieejama internetā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Burge and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Karlin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(1997) Prediction of complete gene structures in human genomic DNA. J Mol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Biol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268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78-94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Balstās uz vispārējo varbūtību modeli (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general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probabilistic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model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766" y="1629185"/>
            <a:ext cx="6294437" cy="382587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433" y="561745"/>
            <a:ext cx="4160837" cy="3338513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2348" y="4051169"/>
            <a:ext cx="6013450" cy="221773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2715" y="3429000"/>
            <a:ext cx="4754563" cy="2620963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Demonstrācija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Gēna paredzēšana miežu genomiskās DNS fragmentā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	Izmanto pNRG098 DNS sekvenci un programmu FGENESH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/>
          </a:bodyPr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Eikariotu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genomu komponenti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Gēni mūs interesē visvairāk, bet tie aizņemt tikai nelielu daļu genoma (&lt;5% cilvēka genomā)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DNS secību atkārtojumi veido lielāko daļu genoma. Daudzas no šīm secībām tiek transkribētas, piemēram, introni un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retrotranspozoni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Daudzi atkārtojumi, piemēram, DNS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transpozoni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un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retrotranspozoni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arī satur gēnus, taču šie gēni mūs neinteresē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>
            <a:normAutofit/>
          </a:bodyPr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Eikariotu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genomu komponenti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989138"/>
            <a:ext cx="8155740" cy="4137025"/>
          </a:xfrm>
        </p:spPr>
        <p:txBody>
          <a:bodyPr>
            <a:normAutofit lnSpcReduction="10000"/>
          </a:bodyPr>
          <a:lstStyle/>
          <a:p>
            <a:r>
              <a:rPr lang="lv-LV" b="1" dirty="0" smtClean="0">
                <a:solidFill>
                  <a:schemeClr val="tx2">
                    <a:lumMod val="50000"/>
                  </a:schemeClr>
                </a:solidFill>
              </a:rPr>
              <a:t>Unikālas sekvences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- vienas kopijas gēni, unikālas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regulatorās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secības</a:t>
            </a:r>
          </a:p>
          <a:p>
            <a:endParaRPr lang="lv-LV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lv-LV" b="1" dirty="0" smtClean="0">
                <a:solidFill>
                  <a:schemeClr val="tx2">
                    <a:lumMod val="50000"/>
                  </a:schemeClr>
                </a:solidFill>
              </a:rPr>
              <a:t>Vidēji bieži atkārtojumi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– gēnu saimes (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aktīni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globīni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tandēmiskas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gēnu kasetes (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rDNS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tRNS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gēni), DNS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transpozoni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retrotranspozoni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lv-LV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lv-LV" b="1" dirty="0" smtClean="0">
                <a:solidFill>
                  <a:schemeClr val="tx2">
                    <a:lumMod val="50000"/>
                  </a:schemeClr>
                </a:solidFill>
              </a:rPr>
              <a:t>Bieži atkārtojumi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minisatelīti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, mikrosatelīti,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telomēru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atkārtojumi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99592" y="3212976"/>
            <a:ext cx="7615605" cy="124165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smtClean="0"/>
              <a:t>Dažādo atkārtojumu anotācija ir ļoti svarīga, lai saprastu </a:t>
            </a:r>
            <a:r>
              <a:rPr lang="lv-LV" sz="2800" b="1" dirty="0" err="1" smtClean="0"/>
              <a:t>eikariotu</a:t>
            </a:r>
            <a:r>
              <a:rPr lang="lv-LV" sz="2800" b="1" dirty="0" smtClean="0"/>
              <a:t> genoma struktūru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Programmas atkārtojumu identificēšanai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>
            <a:normAutofit lnSpcReduction="10000"/>
          </a:bodyPr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tRNS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tRNAscan-SE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 (http://bioweb.pasteur.fr/seqanal/interfaces/trnascan-simple.html)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Vispusīga programma atkārtojumu identificēšanai –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RepeatMasker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(http://www.repeatmasker.org/), atkārtojumu identifikācija pamatojas uz homoloģiju ar zināmām atkārtojumu sekvencēm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F8D2-838C-4D25-AC59-2AF89B6239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38138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MDR –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mathematically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defined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repeat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247092" cy="4319587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Izmanto NGS sekvenču datus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Izvēlas 20 n garus, pārklājošos DNS fragmentus (indekss) un pārbauda to sastopamības biežumu genomiskās DNS sekvencēs </a:t>
            </a:r>
          </a:p>
          <a:p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Wicker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et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al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. (2008)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Low-pass shotgun sequencing of the barley genome facilitates rapid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identification of genes, conserved non-coding sequences and novel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repeats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. BMC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Genomics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, 9:518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lv-LV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5214"/>
            <a:ext cx="8715436" cy="18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84082"/>
            <a:ext cx="8248893" cy="3195687"/>
          </a:xfrm>
        </p:spPr>
        <p:txBody>
          <a:bodyPr>
            <a:normAutofit/>
          </a:bodyPr>
          <a:lstStyle/>
          <a:p>
            <a:pPr eaLnBrk="1" hangingPunct="1"/>
            <a: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  <a:t>Genomu evolūcija </a:t>
            </a:r>
            <a:b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  <a:t>Salīdzinošā </a:t>
            </a:r>
            <a: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  <a:t>genomika 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Lekciju saraksts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14974"/>
              </p:ext>
            </p:extLst>
          </p:nvPr>
        </p:nvGraphicFramePr>
        <p:xfrm>
          <a:off x="467544" y="1916832"/>
          <a:ext cx="8229599" cy="4540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099"/>
                <a:gridCol w="851045"/>
                <a:gridCol w="6933455"/>
              </a:tblGrid>
              <a:tr h="17066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 err="1">
                          <a:effectLst/>
                        </a:rPr>
                        <a:t>N.p.k</a:t>
                      </a:r>
                      <a:r>
                        <a:rPr lang="lv-LV" sz="1200" u="none" strike="noStrike" dirty="0">
                          <a:effectLst/>
                        </a:rPr>
                        <a:t>. 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>
                          <a:effectLst/>
                        </a:rPr>
                        <a:t>Datums</a:t>
                      </a:r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u="none" strike="noStrike" dirty="0">
                          <a:effectLst/>
                        </a:rPr>
                        <a:t>Lekcijas temats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b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15.09.2011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Ievadlekcija. Prasības kursa apgūšanai un literatūras avoti. Bioinformātikas jēdziens. Kas ir bioinformātika un kāpēc tā biologiem vajadzīga? Bioloģija, statistika, informācijas tehnoloģijas un programmēšana kā bioinformātikas pamatelementi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22.09.2011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Bioloģiskās informācijas veidi un apjoms. Genomu organizācija. Modernās genomu analīzes metodes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</a:t>
                      </a:r>
                      <a:endParaRPr lang="lv-LV" sz="12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29.09.2011</a:t>
                      </a:r>
                      <a:endParaRPr lang="lv-LV" sz="12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Genomu evolūcija. Salīdzinošā genomika </a:t>
                      </a:r>
                      <a:endParaRPr lang="lv-LV" sz="12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4.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06.10.2011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Bioloģiskās informācijas datubāzes. Informācijas meklēšanas un iegūšanas sistēmas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5.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13.10.2011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Dažādu bioloģiskās informācijas </a:t>
                      </a:r>
                      <a:r>
                        <a:rPr lang="lv-LV" sz="1200" u="none" strike="noStrike" dirty="0" err="1">
                          <a:effectLst/>
                        </a:rPr>
                        <a:t>datubāžu</a:t>
                      </a:r>
                      <a:r>
                        <a:rPr lang="lv-LV" sz="1200" u="none" strike="noStrike" dirty="0">
                          <a:effectLst/>
                        </a:rPr>
                        <a:t> izmantošanas piemēri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1287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6.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20.10.2011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Nukleīnskābju un proteīnu sekvenču līdzības pamatprincipi. Nukleīnskābju un proteīnu sekvenču pāru salīdzināšana. BLAST veidi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7.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27.10.2011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Nukleīnskābju un proteīnu daudzkārtējās salīdzināšanas metodes, to priekšrocības un pielietošanas nosacījumi. Datorprogrammas nukleīnskābju un proteīnu sekvenču daudzkārtējai salīdzināšanai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8.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03.11.2011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Seminārs un uzdevumu pārbaude par tēmām, kas saistītas ar informācijas meklēšanu datu bāzēs un sekvenču homoloģijas meklēšanu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9.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10.11.2011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Filoģenētika. Klāsteru un kladistiskās metodes filoģenētisko koku rekonstruēšanā 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10.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17.11.2011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Datorprogrammas nukleīnskābju un proteīnu sekvenču filoģenētiskajai analīzei 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11.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24.11.2011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Makromolekulu telpiskā struktūra un tās paredzēšana. DNS topoloģija. Proteīnu struktūras paredzēšana, modelēšana un pielietojums farmakoloģijā 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12.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01.12.2011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Genoma ekspresijas analīze. </a:t>
                      </a:r>
                      <a:r>
                        <a:rPr lang="lv-LV" sz="1200" u="none" strike="noStrike" dirty="0" err="1">
                          <a:effectLst/>
                        </a:rPr>
                        <a:t>Transkriptomika</a:t>
                      </a:r>
                      <a:r>
                        <a:rPr lang="lv-LV" sz="1200" u="none" strike="noStrike" dirty="0">
                          <a:effectLst/>
                        </a:rPr>
                        <a:t>. DNS </a:t>
                      </a:r>
                      <a:r>
                        <a:rPr lang="lv-LV" sz="1200" u="none" strike="noStrike" dirty="0" err="1">
                          <a:effectLst/>
                        </a:rPr>
                        <a:t>čipi</a:t>
                      </a:r>
                      <a:r>
                        <a:rPr lang="lv-LV" sz="1200" u="none" strike="noStrike" dirty="0">
                          <a:effectLst/>
                        </a:rPr>
                        <a:t> genomu polimorfisma analīzē. Gēnu ekspresijas ģenētika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13.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08.12.2011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 err="1">
                          <a:effectLst/>
                        </a:rPr>
                        <a:t>Proteomika</a:t>
                      </a:r>
                      <a:r>
                        <a:rPr lang="lv-LV" sz="1200" u="none" strike="noStrike" dirty="0">
                          <a:effectLst/>
                        </a:rPr>
                        <a:t> un sistēmu bioloģija. </a:t>
                      </a:r>
                      <a:r>
                        <a:rPr lang="lv-LV" sz="1200" u="none" strike="noStrike" dirty="0" err="1">
                          <a:effectLst/>
                        </a:rPr>
                        <a:t>Tīklveida</a:t>
                      </a:r>
                      <a:r>
                        <a:rPr lang="lv-LV" sz="1200" u="none" strike="noStrike" dirty="0">
                          <a:effectLst/>
                        </a:rPr>
                        <a:t> struktūras kā bioloģisko sistēmu dabiska sastāvdaļa.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14.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15.12.2011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Seminārs un uzdevumu pārbaude par tēmām, kas saistītas ar </a:t>
                      </a:r>
                      <a:r>
                        <a:rPr lang="lv-LV" sz="1200" u="none" strike="noStrike" dirty="0" err="1">
                          <a:effectLst/>
                        </a:rPr>
                        <a:t>filoģenētisko</a:t>
                      </a:r>
                      <a:r>
                        <a:rPr lang="lv-LV" sz="1200" u="none" strike="noStrike" dirty="0">
                          <a:effectLst/>
                        </a:rPr>
                        <a:t> analīzi un proteīnu sekundārās struktūras paredzēšanu. Bioinformātikas perspektīvas. Bioinformātika kā priekšnosacījums modernās bioloģijas apgūšanai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15.</a:t>
                      </a:r>
                      <a:endParaRPr lang="lv-LV" sz="12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22.12.2011</a:t>
                      </a:r>
                      <a:endParaRPr lang="lv-LV" sz="12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Eksāmens </a:t>
                      </a:r>
                      <a:endParaRPr lang="lv-LV" sz="12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4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Sugu un genomu evolūcija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Visas uz Zemes sastopamās organismu grupas ir cēlušās no viena kopēja senča, bet pēc tam evolucionējušas atsevišķi (izņēmums – horizontālā gēnu pārnese un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organellu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simbioze)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DNS un proteīnu līdzības pamatā ir “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Identity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descent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”, vai arī konverģentā evolūcija 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Ja gēni dažādās sugās ir līdzīgi pēc DNS vai aminoskābju secības, tad iespējams tie veic līdzīgu funkciju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Līdzīgas DNS un aminoskābju secības sauc par homologām (ar kopīgu izcelsmi)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Autofit/>
          </a:bodyPr>
          <a:lstStyle/>
          <a:p>
            <a:r>
              <a:rPr lang="lv-LV" sz="3600" b="1" dirty="0" smtClean="0">
                <a:solidFill>
                  <a:schemeClr val="tx2">
                    <a:lumMod val="50000"/>
                  </a:schemeClr>
                </a:solidFill>
              </a:rPr>
              <a:t>Salīdzinošā genomika funkcionāli nozīmīgu elementu identifikācijai 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Pēc būtības visspēcīgākā metode genomu anotācijai – ja DNS secības ir saglabājušas homoloģiju pēc miljoniem gadu ilgas neatkarīgas evolūcijas, tad tām droši vien ir funkcionāla nozīme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Dzīvības koks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8888" y="5715016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http://www.tolweb.org/tree</a:t>
            </a:r>
            <a:r>
              <a:rPr lang="en-US" dirty="0" smtClean="0"/>
              <a:t>/</a:t>
            </a:r>
            <a:endParaRPr lang="lv-LV" dirty="0" smtClean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28120"/>
            <a:ext cx="1776530" cy="2214578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35" y="1412776"/>
            <a:ext cx="1692901" cy="214314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3471128"/>
            <a:ext cx="1289853" cy="214314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011302"/>
            <a:ext cx="1214446" cy="217762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1880" y="1632482"/>
            <a:ext cx="3790950" cy="426720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75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err="1">
                <a:solidFill>
                  <a:schemeClr val="tx2">
                    <a:lumMod val="50000"/>
                  </a:schemeClr>
                </a:solidFill>
              </a:rPr>
              <a:t>Ortologi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 un </a:t>
            </a:r>
            <a:r>
              <a:rPr lang="lv-LV" dirty="0" err="1">
                <a:solidFill>
                  <a:schemeClr val="tx2">
                    <a:lumMod val="50000"/>
                  </a:schemeClr>
                </a:solidFill>
              </a:rPr>
              <a:t>paralogi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3286116" y="1785926"/>
            <a:ext cx="2686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lv-LV" dirty="0"/>
              <a:t>Pēdējais kopīgais sencis</a:t>
            </a:r>
            <a:endParaRPr lang="en-US" dirty="0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 flipH="1">
            <a:off x="2124075" y="2781300"/>
            <a:ext cx="2447925" cy="1295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4572000" y="2781300"/>
            <a:ext cx="2447925" cy="1295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1908175" y="4076700"/>
            <a:ext cx="431800" cy="431800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4143372" y="2357430"/>
            <a:ext cx="94134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lv-LV" dirty="0" smtClean="0"/>
              <a:t>Gēns A</a:t>
            </a:r>
            <a:endParaRPr lang="en-US" dirty="0"/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1908175" y="4076700"/>
            <a:ext cx="336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lv-LV"/>
              <a:t>A</a:t>
            </a:r>
            <a:endParaRPr lang="en-US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6804025" y="4076700"/>
            <a:ext cx="431800" cy="431800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6877050" y="4076700"/>
            <a:ext cx="3873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lv-LV"/>
              <a:t>A’</a:t>
            </a:r>
            <a:endParaRPr lang="en-US"/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3603625" y="3429000"/>
            <a:ext cx="1936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lv-LV" dirty="0"/>
              <a:t>Sugu veidošanās</a:t>
            </a:r>
            <a:endParaRPr lang="en-US" dirty="0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4859338" y="4076700"/>
            <a:ext cx="431800" cy="431800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4906963" y="4076700"/>
            <a:ext cx="455612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lv-LV"/>
              <a:t>B’</a:t>
            </a:r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 flipH="1">
            <a:off x="5076825" y="3644900"/>
            <a:ext cx="1150938" cy="431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7" name="AutoShape 23"/>
          <p:cNvSpPr>
            <a:spLocks/>
          </p:cNvSpPr>
          <p:nvPr/>
        </p:nvSpPr>
        <p:spPr bwMode="auto">
          <a:xfrm rot="5400000">
            <a:off x="2101837" y="4459300"/>
            <a:ext cx="61921" cy="449247"/>
          </a:xfrm>
          <a:prstGeom prst="rightBracket">
            <a:avLst>
              <a:gd name="adj" fmla="val 268706"/>
            </a:avLst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AutoShape 24"/>
          <p:cNvSpPr>
            <a:spLocks/>
          </p:cNvSpPr>
          <p:nvPr/>
        </p:nvSpPr>
        <p:spPr bwMode="auto">
          <a:xfrm rot="5400000">
            <a:off x="5975350" y="3536951"/>
            <a:ext cx="71437" cy="2303462"/>
          </a:xfrm>
          <a:prstGeom prst="rightBracket">
            <a:avLst>
              <a:gd name="adj" fmla="val 268706"/>
            </a:avLst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1714480" y="4929198"/>
            <a:ext cx="9080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lv-LV" dirty="0"/>
              <a:t>Suga 1</a:t>
            </a:r>
            <a:endParaRPr lang="en-US" dirty="0"/>
          </a:p>
        </p:txBody>
      </p:sp>
      <p:sp>
        <p:nvSpPr>
          <p:cNvPr id="113690" name="Text Box 26"/>
          <p:cNvSpPr txBox="1">
            <a:spLocks noChangeArrowheads="1"/>
          </p:cNvSpPr>
          <p:nvPr/>
        </p:nvSpPr>
        <p:spPr bwMode="auto">
          <a:xfrm>
            <a:off x="5580063" y="4941888"/>
            <a:ext cx="9080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lv-LV" dirty="0"/>
              <a:t>Suga 2</a:t>
            </a:r>
            <a:endParaRPr lang="en-US" dirty="0"/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5435600" y="3860800"/>
            <a:ext cx="12509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lv-LV" dirty="0"/>
              <a:t>Gēnu </a:t>
            </a:r>
          </a:p>
          <a:p>
            <a:pPr algn="ctr"/>
            <a:r>
              <a:rPr lang="lv-LV" dirty="0"/>
              <a:t>duplikācija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58889" y="5326144"/>
            <a:ext cx="762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+mn-lt"/>
              </a:rPr>
              <a:t>A un A’ ir </a:t>
            </a:r>
            <a:r>
              <a:rPr lang="lv-LV" dirty="0" err="1" smtClean="0">
                <a:latin typeface="+mn-lt"/>
              </a:rPr>
              <a:t>ortologi</a:t>
            </a:r>
            <a:r>
              <a:rPr lang="lv-LV" dirty="0" smtClean="0">
                <a:latin typeface="+mn-lt"/>
              </a:rPr>
              <a:t>. A’ un B’ ir </a:t>
            </a:r>
            <a:r>
              <a:rPr lang="lv-LV" dirty="0" err="1" smtClean="0">
                <a:latin typeface="+mn-lt"/>
              </a:rPr>
              <a:t>paralogi</a:t>
            </a:r>
            <a:r>
              <a:rPr lang="lv-LV" dirty="0" smtClean="0">
                <a:latin typeface="+mn-lt"/>
              </a:rPr>
              <a:t>. Pēc gēnu duplikācijas viena no gēna kopijām var turpināt pildīt iepriekšējo funkciju, kamēr otra gēna kopija mutāciju rezultātā var izmainīties un iegūt jaunu funkciju.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6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  <p:bldP spid="113671" grpId="0" animBg="1"/>
      <p:bldP spid="113672" grpId="0" animBg="1"/>
      <p:bldP spid="113673" grpId="0" animBg="1"/>
      <p:bldP spid="113675" grpId="0"/>
      <p:bldP spid="113676" grpId="0"/>
      <p:bldP spid="113677" grpId="0" animBg="1"/>
      <p:bldP spid="113678" grpId="0"/>
      <p:bldP spid="113679" grpId="0"/>
      <p:bldP spid="113681" grpId="0" animBg="1"/>
      <p:bldP spid="113682" grpId="0"/>
      <p:bldP spid="113684" grpId="0" animBg="1"/>
      <p:bldP spid="113687" grpId="0" animBg="1"/>
      <p:bldP spid="113688" grpId="0" animBg="1"/>
      <p:bldP spid="113689" grpId="0"/>
      <p:bldP spid="113690" grpId="0"/>
      <p:bldP spid="113691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err="1">
                <a:solidFill>
                  <a:schemeClr val="tx2">
                    <a:lumMod val="50000"/>
                  </a:schemeClr>
                </a:solidFill>
              </a:rPr>
              <a:t>Ortologi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 un </a:t>
            </a:r>
            <a:r>
              <a:rPr lang="lv-LV" dirty="0" err="1">
                <a:solidFill>
                  <a:schemeClr val="tx2">
                    <a:lumMod val="50000"/>
                  </a:schemeClr>
                </a:solidFill>
              </a:rPr>
              <a:t>paralogi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4356100" y="2347913"/>
            <a:ext cx="431800" cy="431800"/>
          </a:xfrm>
          <a:prstGeom prst="ellipse">
            <a:avLst/>
          </a:prstGeom>
          <a:noFill/>
          <a:ln w="254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056188" y="2368550"/>
            <a:ext cx="2686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lv-LV"/>
              <a:t>Pēdējais kopīgais sencis</a:t>
            </a:r>
            <a:endParaRPr lang="en-US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 flipH="1">
            <a:off x="2124075" y="2781300"/>
            <a:ext cx="2447925" cy="1295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4572000" y="2781300"/>
            <a:ext cx="2447925" cy="1295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1908175" y="4076700"/>
            <a:ext cx="431800" cy="431800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4403725" y="2420938"/>
            <a:ext cx="3365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lv-LV"/>
              <a:t>A</a:t>
            </a:r>
            <a:endParaRPr lang="en-US"/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1908175" y="4076700"/>
            <a:ext cx="336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lv-LV"/>
              <a:t>A</a:t>
            </a:r>
            <a:endParaRPr lang="en-US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6804025" y="4076700"/>
            <a:ext cx="431800" cy="431800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6877050" y="4076700"/>
            <a:ext cx="3873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lv-LV"/>
              <a:t>A’</a:t>
            </a:r>
            <a:endParaRPr lang="en-US"/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3603625" y="3429000"/>
            <a:ext cx="1936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lv-LV"/>
              <a:t>Sugu veidošanās</a:t>
            </a:r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2916238" y="3644900"/>
            <a:ext cx="1150937" cy="431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4859338" y="4076700"/>
            <a:ext cx="431800" cy="431800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4906963" y="4076700"/>
            <a:ext cx="455612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lv-LV"/>
              <a:t>B’</a:t>
            </a:r>
            <a:endParaRPr lang="en-US"/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2411413" y="3860800"/>
            <a:ext cx="12509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lv-LV"/>
              <a:t>Gēnu </a:t>
            </a:r>
          </a:p>
          <a:p>
            <a:pPr algn="ctr"/>
            <a:r>
              <a:rPr lang="lv-LV"/>
              <a:t>duplikācija</a:t>
            </a:r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 flipH="1">
            <a:off x="5076825" y="3644900"/>
            <a:ext cx="1150938" cy="431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3779838" y="4076700"/>
            <a:ext cx="431800" cy="431800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3827463" y="4076700"/>
            <a:ext cx="455612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lv-LV"/>
              <a:t>B</a:t>
            </a:r>
            <a:endParaRPr lang="en-US"/>
          </a:p>
        </p:txBody>
      </p:sp>
      <p:sp>
        <p:nvSpPr>
          <p:cNvPr id="113687" name="AutoShape 23"/>
          <p:cNvSpPr>
            <a:spLocks/>
          </p:cNvSpPr>
          <p:nvPr/>
        </p:nvSpPr>
        <p:spPr bwMode="auto">
          <a:xfrm rot="5400000">
            <a:off x="3024188" y="3536950"/>
            <a:ext cx="71437" cy="2303463"/>
          </a:xfrm>
          <a:prstGeom prst="rightBracket">
            <a:avLst>
              <a:gd name="adj" fmla="val 268706"/>
            </a:avLst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AutoShape 24"/>
          <p:cNvSpPr>
            <a:spLocks/>
          </p:cNvSpPr>
          <p:nvPr/>
        </p:nvSpPr>
        <p:spPr bwMode="auto">
          <a:xfrm rot="5400000">
            <a:off x="5975350" y="3536951"/>
            <a:ext cx="71437" cy="2303462"/>
          </a:xfrm>
          <a:prstGeom prst="rightBracket">
            <a:avLst>
              <a:gd name="adj" fmla="val 268706"/>
            </a:avLst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2627313" y="4941888"/>
            <a:ext cx="9080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lv-LV"/>
              <a:t>Suga 1</a:t>
            </a:r>
            <a:endParaRPr lang="en-US"/>
          </a:p>
        </p:txBody>
      </p:sp>
      <p:sp>
        <p:nvSpPr>
          <p:cNvPr id="113690" name="Text Box 26"/>
          <p:cNvSpPr txBox="1">
            <a:spLocks noChangeArrowheads="1"/>
          </p:cNvSpPr>
          <p:nvPr/>
        </p:nvSpPr>
        <p:spPr bwMode="auto">
          <a:xfrm>
            <a:off x="5580063" y="4941888"/>
            <a:ext cx="9080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lv-LV"/>
              <a:t>Suga 2</a:t>
            </a:r>
            <a:endParaRPr lang="en-US"/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5435600" y="3860800"/>
            <a:ext cx="12509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lv-LV"/>
              <a:t>Gēnu </a:t>
            </a:r>
          </a:p>
          <a:p>
            <a:pPr algn="ctr"/>
            <a:r>
              <a:rPr lang="lv-LV"/>
              <a:t>duplikācija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58889" y="5326144"/>
            <a:ext cx="762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+mn-lt"/>
              </a:rPr>
              <a:t>A un B, A’ </a:t>
            </a:r>
            <a:r>
              <a:rPr lang="lv-LV" dirty="0" err="1" smtClean="0">
                <a:latin typeface="+mn-lt"/>
              </a:rPr>
              <a:t>un</a:t>
            </a:r>
            <a:r>
              <a:rPr lang="lv-LV" dirty="0" smtClean="0">
                <a:latin typeface="+mn-lt"/>
              </a:rPr>
              <a:t> B’ ir </a:t>
            </a:r>
            <a:r>
              <a:rPr lang="lv-LV" dirty="0" err="1" smtClean="0">
                <a:latin typeface="+mn-lt"/>
              </a:rPr>
              <a:t>paralogi</a:t>
            </a:r>
            <a:r>
              <a:rPr lang="lv-LV" dirty="0" smtClean="0">
                <a:latin typeface="+mn-lt"/>
              </a:rPr>
              <a:t>, iespējams, ka šie gēni jau pielāgojušies atšķirīgu funkciju veikšanai. </a:t>
            </a:r>
            <a:r>
              <a:rPr lang="lv-LV" dirty="0" err="1" smtClean="0">
                <a:latin typeface="+mn-lt"/>
              </a:rPr>
              <a:t>Ortologus</a:t>
            </a:r>
            <a:r>
              <a:rPr lang="lv-LV" dirty="0" smtClean="0">
                <a:latin typeface="+mn-lt"/>
              </a:rPr>
              <a:t> noteikt ir sarežģītāk. Vai </a:t>
            </a:r>
            <a:r>
              <a:rPr lang="lv-LV" dirty="0" err="1" smtClean="0">
                <a:latin typeface="+mn-lt"/>
              </a:rPr>
              <a:t>ortologi</a:t>
            </a:r>
            <a:r>
              <a:rPr lang="lv-LV" dirty="0" smtClean="0">
                <a:latin typeface="+mn-lt"/>
              </a:rPr>
              <a:t> ir A un A’, vai arī A un B’?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46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13670" grpId="0"/>
      <p:bldP spid="113671" grpId="0" animBg="1"/>
      <p:bldP spid="113672" grpId="0" animBg="1"/>
      <p:bldP spid="113673" grpId="0" animBg="1"/>
      <p:bldP spid="113675" grpId="0"/>
      <p:bldP spid="113676" grpId="0"/>
      <p:bldP spid="113677" grpId="0" animBg="1"/>
      <p:bldP spid="113678" grpId="0"/>
      <p:bldP spid="113679" grpId="0"/>
      <p:bldP spid="113680" grpId="0" animBg="1"/>
      <p:bldP spid="113681" grpId="0" animBg="1"/>
      <p:bldP spid="113682" grpId="0"/>
      <p:bldP spid="113683" grpId="0"/>
      <p:bldP spid="113684" grpId="0" animBg="1"/>
      <p:bldP spid="113685" grpId="0" animBg="1"/>
      <p:bldP spid="113686" grpId="0"/>
      <p:bldP spid="113687" grpId="0" animBg="1"/>
      <p:bldP spid="113688" grpId="0" animBg="1"/>
      <p:bldP spid="113689" grpId="0"/>
      <p:bldP spid="113690" grpId="0"/>
      <p:bldP spid="113691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err="1" smtClean="0"/>
              <a:t>Sintēnija</a:t>
            </a:r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dirty="0" smtClean="0"/>
              <a:t>Sākotnēji šis termins nozīmēja, ka gēni ir uz vienas hromosomas, t.i., </a:t>
            </a:r>
            <a:r>
              <a:rPr lang="lv-LV" dirty="0" err="1" smtClean="0"/>
              <a:t>sintēniski</a:t>
            </a:r>
            <a:r>
              <a:rPr lang="lv-LV" dirty="0" smtClean="0"/>
              <a:t> (no grieķu valodas burtiski “uz viena pavediena”)</a:t>
            </a:r>
          </a:p>
          <a:p>
            <a:r>
              <a:rPr lang="lv-LV" dirty="0" smtClean="0"/>
              <a:t>Termins tiek plaši lietots, lai uzsvērtu, ka gēnu kārtība hromosomā dažādiem organismiem ir vienāda (</a:t>
            </a:r>
            <a:r>
              <a:rPr lang="lv-LV" dirty="0" err="1" smtClean="0"/>
              <a:t>sintēniska</a:t>
            </a:r>
            <a:r>
              <a:rPr lang="lv-LV" dirty="0" smtClean="0"/>
              <a:t>) </a:t>
            </a:r>
          </a:p>
          <a:p>
            <a:endParaRPr lang="lv-LV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875E-F41A-43BA-938A-7D72A93CB2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Gēnu kārtības saglabāšanās evolūcijas gaitā (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sintēnija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18621"/>
              </p:ext>
            </p:extLst>
          </p:nvPr>
        </p:nvGraphicFramePr>
        <p:xfrm>
          <a:off x="1907704" y="1989138"/>
          <a:ext cx="5184576" cy="390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3" imgW="3262680" imgH="2459067" progId="CorelDRAW.Graphic.12">
                  <p:embed/>
                </p:oleObj>
              </mc:Choice>
              <mc:Fallback>
                <p:oleObj name="CorelDRAW" r:id="rId3" imgW="3262680" imgH="2459067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989138"/>
                        <a:ext cx="5184576" cy="3907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691680" y="1989138"/>
            <a:ext cx="5616624" cy="324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Multiply 9"/>
          <p:cNvSpPr/>
          <p:nvPr/>
        </p:nvSpPr>
        <p:spPr>
          <a:xfrm>
            <a:off x="2339752" y="2205013"/>
            <a:ext cx="4320480" cy="2808312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81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648"/>
            <a:ext cx="8148364" cy="1143000"/>
          </a:xfrm>
        </p:spPr>
        <p:txBody>
          <a:bodyPr>
            <a:normAutofit fontScale="90000"/>
          </a:bodyPr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Sintēnijas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pielietojums genomu kartēšanā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11188" y="1989138"/>
            <a:ext cx="3884612" cy="4137025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Kukurūzas – rīsu gēnu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sintēnija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Rīsu 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hromosoma ir </a:t>
            </a:r>
            <a:r>
              <a:rPr lang="lv-LV" dirty="0" err="1">
                <a:solidFill>
                  <a:schemeClr val="tx2">
                    <a:lumMod val="50000"/>
                  </a:schemeClr>
                </a:solidFill>
              </a:rPr>
              <a:t>sintēniska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 kukurūzas 3 un 8 hromosomai.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F8D2-838C-4D25-AC59-2AF89B6239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482" y="1989138"/>
            <a:ext cx="3192462" cy="4191000"/>
          </a:xfrm>
          <a:prstGeom prst="rect">
            <a:avLst/>
          </a:prstGeom>
          <a:noFill/>
          <a:ln w="254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7926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Autofit/>
          </a:bodyPr>
          <a:lstStyle/>
          <a:p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Cilvēka un peles genomu salīdzinājums (75 miljoni gadu evolūcijas)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1989138"/>
            <a:ext cx="3333750" cy="430530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50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Cilvēka un šimpanzes genomu salīdzinājums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dirty="0" smtClean="0"/>
              <a:t>Mikrobioloģijas un biotehnoloģijas katedra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6737350" cy="465613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643042" y="4857760"/>
            <a:ext cx="6742136" cy="50006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813014" y="5929330"/>
            <a:ext cx="5429288" cy="1588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43042" y="6072206"/>
            <a:ext cx="3670302" cy="1588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/>
          </a:bodyPr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Prokariotu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gēnu paredzēšana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Prokariotu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genomi ir vienkārši un kompakti – tie satur galvenokārt gēnus un nedaudz labi raksturotu atkārtojumu </a:t>
            </a:r>
          </a:p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Prokariotu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gēnus paredzēt ir vienkārši – gandrīz katrs ORF ir gēns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Gēni ir nepārtraukti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Principā pietiek ar genoma secību, ORF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Finder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un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homoloģijas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meklēšanu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cilvēks – šimpanze </a:t>
            </a:r>
            <a:br>
              <a:rPr lang="lv-LV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cilvēks – pele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175654" cy="4319587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Genomu salīdzinājumi ļauj atbildēt uz fundamentāli atšķirīgiem jautājumiem </a:t>
            </a:r>
          </a:p>
          <a:p>
            <a:r>
              <a:rPr lang="lv-LV" sz="2400" b="1" dirty="0" smtClean="0">
                <a:solidFill>
                  <a:schemeClr val="tx2">
                    <a:lumMod val="50000"/>
                  </a:schemeClr>
                </a:solidFill>
              </a:rPr>
              <a:t>Cilvēks – pele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. Iespējams identificēt gēnus un kontroles elementus, kas saglabājušies nemainīgi evolūcijas gaitā. Var pētīt proteīnu funkcionālos domēnus, kas saglabājušies nemainīgi, vai arī gēnus, kas atšķir abus organismus. </a:t>
            </a:r>
          </a:p>
          <a:p>
            <a:r>
              <a:rPr lang="lv-LV" sz="2400" b="1" dirty="0" smtClean="0">
                <a:solidFill>
                  <a:schemeClr val="tx2">
                    <a:lumMod val="50000"/>
                  </a:schemeClr>
                </a:solidFill>
              </a:rPr>
              <a:t>Cilvēks – šimpanze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. Genomi, tai skaitā nekodējošā DNS, ļoti līdzīgi, kas ļauj identificēt mutācijas, kas radušās tieši cilvēka evolūcijas gaitā. Iespējams identificēt mutācijas gēnos un kodējošās daļās, kas potenciāli atšķir cilvēku no šimpanzes.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Genomu salīdzinājums no dažādām cilvēka populācijām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dirty="0" smtClean="0"/>
              <a:t>Mikrobioloģijas un biotehnoloģijas katedra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8" y="1844824"/>
            <a:ext cx="5923810" cy="26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67" y="3501008"/>
            <a:ext cx="5229261" cy="320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16288" y="2420888"/>
            <a:ext cx="5495872" cy="288032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68945" y="1989138"/>
            <a:ext cx="2775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Rasmussen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et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al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. (2011) </a:t>
            </a:r>
          </a:p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Science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10.1126/science.1211177</a:t>
            </a:r>
            <a:endParaRPr lang="lv-LV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4" y="4658047"/>
            <a:ext cx="3270935" cy="21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0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Salīdzinošā genomika un genomu evolūcija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Genomu evolūcija notiek atšķirīgi dažādās līnijās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Piemēram,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viendīgļapju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grupas augi mieži un rīsi ir samērā līdzīgi pēc gēnu skaita, arī morfoloģiski un fizioloģiski tie ir vienādi kompleksi, taču to genomu izmēri atšķiras vairāk kā 10 reizes.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Genomu izmēru variācija dažādās organismu grupās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0" y="1577641"/>
            <a:ext cx="6729413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9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Miežu un rīsu genomu salīdzinājums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296" y="1989138"/>
            <a:ext cx="7505700" cy="381000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41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Miežu genoma 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dinamika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2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11188" y="1989138"/>
            <a:ext cx="3884612" cy="4137025"/>
          </a:xfrm>
        </p:spPr>
        <p:txBody>
          <a:bodyPr/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Miežu genoma evolūcija miltrasas izturības lokusā </a:t>
            </a:r>
            <a:r>
              <a:rPr lang="lv-LV" i="1" dirty="0" err="1">
                <a:solidFill>
                  <a:schemeClr val="tx2">
                    <a:lumMod val="50000"/>
                  </a:schemeClr>
                </a:solidFill>
              </a:rPr>
              <a:t>Mla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F8D2-838C-4D25-AC59-2AF89B62396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672" y="1996797"/>
            <a:ext cx="3598863" cy="4608512"/>
          </a:xfrm>
          <a:prstGeom prst="rect">
            <a:avLst/>
          </a:prstGeom>
          <a:noFill/>
          <a:ln w="254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6234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Genomu evolūcija – horizontālā gēnu pārnese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989138"/>
            <a:ext cx="8175654" cy="4319587"/>
          </a:xfrm>
        </p:spPr>
        <p:txBody>
          <a:bodyPr>
            <a:normAutofit/>
          </a:bodyPr>
          <a:lstStyle/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Ko darīt, ja baktērijas genomā tiek atrasts gēns, kas kodē proteīnu, kurš ļoti līdzīgs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eikariotu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enzīmam?  </a:t>
            </a:r>
          </a:p>
          <a:p>
            <a:r>
              <a:rPr lang="lv-LV" sz="2800" i="1" dirty="0" err="1" smtClean="0">
                <a:solidFill>
                  <a:schemeClr val="tx2">
                    <a:lumMod val="50000"/>
                  </a:schemeClr>
                </a:solidFill>
              </a:rPr>
              <a:t>Mycobacterium</a:t>
            </a:r>
            <a:r>
              <a:rPr lang="lv-LV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800" i="1" dirty="0" err="1" smtClean="0">
                <a:solidFill>
                  <a:schemeClr val="tx2">
                    <a:lumMod val="50000"/>
                  </a:schemeClr>
                </a:solidFill>
              </a:rPr>
              <a:t>tuberculosis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genomā ir vismaz 8 cilvēka gēni  </a:t>
            </a:r>
          </a:p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Piemēri gēnu pārnese no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eikariotiem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uz baktērijām: http://www.ncbi.nlm.nih.gov/books/bv.fcgi?rid=arev.table.1744 </a:t>
            </a:r>
          </a:p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Starp citu, ĢMO arī ir horizontālās gēnu pārneses piemērs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875E-F41A-43BA-938A-7D72A93CB2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Horizontālā gēnu pārnese plaši izplatīta baktērijās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Notiek tieši uzņemot cita organisma DNS un integrējot genomā, vai arī izmantojot vīrusus kā nesējus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Vairāk kā 25% 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E.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coli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gēnu ir iegūti horizontālās gēnu pārneses rezultātā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Horizontālo gēnu pārnesi var noteikt izveidojot uz DNS vai proteīnu secībām balstītu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filoģenētisko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koku, kurā kāda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taksonomiskā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vienība veido grupu ar kādu neradniecisku organismu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104" y="1989138"/>
            <a:ext cx="2578694" cy="2663996"/>
          </a:xfrm>
        </p:spPr>
        <p:txBody>
          <a:bodyPr>
            <a:noAutofit/>
          </a:bodyPr>
          <a:lstStyle/>
          <a:p>
            <a:pPr algn="l"/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Dihidroorotāta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dehidrogenāzes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pārnese no baktērijām uz raugiem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dirty="0" smtClean="0"/>
              <a:t>Mikrobioloģijas un biotehnoloģijas katedra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1" y="5117271"/>
            <a:ext cx="2449517" cy="116955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Hall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et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al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. (2005)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Contribution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of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Horizontal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Gene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Transfer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to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the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Evolution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of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1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Saccharomyces</a:t>
            </a:r>
            <a:r>
              <a:rPr kumimoji="0" lang="lv-LV" sz="1400" i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i="1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cerevisiae</a:t>
            </a:r>
            <a:r>
              <a:rPr kumimoji="0" lang="lv-LV" sz="140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.</a:t>
            </a:r>
            <a:r>
              <a:rPr kumimoji="0" lang="lv-LV" sz="140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u="none" strike="noStrike" cap="none" normalizeH="0" dirty="0" err="1" smtClean="0">
                <a:ln>
                  <a:noFill/>
                </a:ln>
                <a:effectLst/>
                <a:latin typeface="+mj-lt"/>
              </a:rPr>
              <a:t>Eukaryotic</a:t>
            </a:r>
            <a:r>
              <a:rPr kumimoji="0" lang="lv-LV" sz="140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lv-LV" sz="1400" u="none" strike="noStrike" cap="none" normalizeH="0" dirty="0" err="1" smtClean="0">
                <a:ln>
                  <a:noFill/>
                </a:ln>
                <a:effectLst/>
                <a:latin typeface="+mj-lt"/>
              </a:rPr>
              <a:t>cell</a:t>
            </a:r>
            <a:r>
              <a:rPr kumimoji="0" lang="lv-LV" sz="1400" u="none" strike="noStrike" cap="none" normalizeH="0" dirty="0" smtClean="0">
                <a:ln>
                  <a:noFill/>
                </a:ln>
                <a:effectLst/>
                <a:latin typeface="+mj-lt"/>
              </a:rPr>
              <a:t>, 4: </a:t>
            </a:r>
            <a:r>
              <a:rPr lang="lv-LV" sz="1400" dirty="0" smtClean="0">
                <a:latin typeface="+mj-lt"/>
              </a:rPr>
              <a:t>1102-111 </a:t>
            </a:r>
            <a:endParaRPr kumimoji="0" lang="lv-LV" sz="1400" b="1" i="0" u="none" strike="noStrike" cap="none" normalizeH="0" baseline="3000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12290" name="Picture 2" descr="{dagger}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0013" y="76200"/>
            <a:ext cx="47625" cy="1333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7" y="104834"/>
            <a:ext cx="6608763" cy="67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663799" y="142094"/>
            <a:ext cx="3786214" cy="6742953"/>
          </a:xfrm>
          <a:prstGeom prst="round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50012" y="112335"/>
            <a:ext cx="2693987" cy="6772712"/>
          </a:xfrm>
          <a:prstGeom prst="round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50011" y="4653135"/>
            <a:ext cx="2697483" cy="1059621"/>
          </a:xfrm>
          <a:prstGeom prst="round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52528" y="2656314"/>
            <a:ext cx="2697483" cy="1276742"/>
          </a:xfrm>
          <a:prstGeom prst="round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Horizontālā gēnu pārnese starp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organellām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un kodolu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Dzīvnieku un augu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mitohondriji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, kā arī augu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hloroplasti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cēlušies no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endosimbiotiskām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baktērijām. Pēc tam daudzi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organellu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gēni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translocēti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uz kodolu. </a:t>
            </a:r>
          </a:p>
          <a:p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Agrobacterium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pārnes DNS no savām šūnām uz inficēto augu </a:t>
            </a:r>
          </a:p>
          <a:p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E.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coli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gēnu pārnese uz “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bdelloid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rotifer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” (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Gladyshev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et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al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. 2008,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Science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320:1210)</a:t>
            </a:r>
            <a:endParaRPr lang="lv-LV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/>
          </a:bodyPr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Eikariotu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gēnu paredzēšana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>
            <a:normAutofit lnSpcReduction="10000"/>
          </a:bodyPr>
          <a:lstStyle/>
          <a:p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Eikariotu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genomi ir lieli un kompleksi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Gēni ir lieli, sadalīti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intronos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un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eksonos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, pastāv alternatīvais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splaisings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Intronu sekvences evolucionē ātrāk par eksonu sekvencēm, tādēļ tās var stipri atšķirties pat starp evolucionāri tuviem organismiem </a:t>
            </a:r>
          </a:p>
          <a:p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Homoloģija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ar citiem gēniem ļauj atrast tikai jau zināmus gēnus </a:t>
            </a:r>
          </a:p>
          <a:p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cDNS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trūkums vēl neizslēdz iespēju, ka dotā DNS secība nav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ekspresēta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zemā līmenī, vai arī kādos noteiktos apstākļos, audos vai attīstības stadijā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Horizontālā gēnu pārnese raugos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Horizontālā gēnu pārnese starp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eikariotiem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lv-LV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Novo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et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al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. (2009)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Eukaryote-to-eukaryote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gene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transfer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events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revealed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genome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sequence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wine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yeast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i="1" dirty="0" err="1" smtClean="0">
                <a:solidFill>
                  <a:schemeClr val="tx2">
                    <a:lumMod val="50000"/>
                  </a:schemeClr>
                </a:solidFill>
              </a:rPr>
              <a:t>Saccharomyces</a:t>
            </a:r>
            <a:r>
              <a:rPr lang="lv-LV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i="1" dirty="0" err="1" smtClean="0">
                <a:solidFill>
                  <a:schemeClr val="tx2">
                    <a:lumMod val="50000"/>
                  </a:schemeClr>
                </a:solidFill>
              </a:rPr>
              <a:t>cerevisiae</a:t>
            </a:r>
            <a:r>
              <a:rPr lang="lv-LV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EC1118. PNAS, 106:16333 </a:t>
            </a:r>
            <a:endParaRPr lang="lv-LV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Vīna raugu EC1118 genoms satur trīs rajonus, kas 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cēlušies no </a:t>
            </a:r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citiem raugiem, tai skaitā no citas ģints </a:t>
            </a:r>
            <a:r>
              <a:rPr lang="lv-LV" sz="2000" i="1" dirty="0" err="1">
                <a:solidFill>
                  <a:schemeClr val="tx2">
                    <a:lumMod val="50000"/>
                  </a:schemeClr>
                </a:solidFill>
              </a:rPr>
              <a:t>Zygosaccharomyces</a:t>
            </a:r>
            <a:r>
              <a:rPr lang="lv-LV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000" i="1" dirty="0" err="1" smtClean="0">
                <a:solidFill>
                  <a:schemeClr val="tx2">
                    <a:lumMod val="50000"/>
                  </a:schemeClr>
                </a:solidFill>
              </a:rPr>
              <a:t>bailii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. Minētie 3 genoma rajoni satur 34 gēnus, kas iesaistīti vīna fermentācijā </a:t>
            </a:r>
            <a:endParaRPr lang="lv-LV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24" y="1527717"/>
            <a:ext cx="8036213" cy="2752052"/>
          </a:xfrm>
        </p:spPr>
        <p:txBody>
          <a:bodyPr>
            <a:normAutofit/>
          </a:bodyPr>
          <a:lstStyle/>
          <a:p>
            <a:pPr eaLnBrk="1" hangingPunct="1"/>
            <a:r>
              <a:rPr lang="lv-LV" sz="4400" dirty="0" smtClean="0">
                <a:solidFill>
                  <a:schemeClr val="tx2">
                    <a:lumMod val="50000"/>
                  </a:schemeClr>
                </a:solidFill>
              </a:rPr>
              <a:t>Bioloģiskās informācijas datubāzes. Informācijas meklēšanas un iegūšanas sistēmas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/>
          </a:bodyPr>
          <a:lstStyle/>
          <a:p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ab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initio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gēnu paredzēšana 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319587"/>
          </a:xfrm>
        </p:spPr>
        <p:txBody>
          <a:bodyPr/>
          <a:lstStyle/>
          <a:p>
            <a:r>
              <a:rPr lang="lv-LV" sz="2200" i="1" dirty="0" err="1" smtClean="0">
                <a:solidFill>
                  <a:schemeClr val="tx2">
                    <a:lumMod val="50000"/>
                  </a:schemeClr>
                </a:solidFill>
              </a:rPr>
              <a:t>ab</a:t>
            </a:r>
            <a:r>
              <a:rPr lang="lv-LV" sz="2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200" i="1" dirty="0" err="1" smtClean="0">
                <a:solidFill>
                  <a:schemeClr val="tx2">
                    <a:lumMod val="50000"/>
                  </a:schemeClr>
                </a:solidFill>
              </a:rPr>
              <a:t>initio</a:t>
            </a:r>
            <a:r>
              <a:rPr lang="lv-LV" sz="2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(latīniski nozīmē “no sākuma”) metodes paredz gēnus izmantojot tikai DNS sekvenci </a:t>
            </a:r>
          </a:p>
          <a:p>
            <a:r>
              <a:rPr lang="lv-LV" sz="2200" i="1" dirty="0" err="1" smtClean="0">
                <a:solidFill>
                  <a:schemeClr val="tx2">
                    <a:lumMod val="50000"/>
                  </a:schemeClr>
                </a:solidFill>
              </a:rPr>
              <a:t>ab</a:t>
            </a:r>
            <a:r>
              <a:rPr lang="lv-LV" sz="2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200" i="1" dirty="0" err="1" smtClean="0">
                <a:solidFill>
                  <a:schemeClr val="tx2">
                    <a:lumMod val="50000"/>
                  </a:schemeClr>
                </a:solidFill>
              </a:rPr>
              <a:t>initio</a:t>
            </a:r>
            <a:r>
              <a:rPr lang="lv-LV" sz="2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gēnu paredzēšanai izmanto sekojošas konservatīvas DNS sekvences: </a:t>
            </a:r>
          </a:p>
          <a:p>
            <a:pPr>
              <a:buNone/>
            </a:pPr>
            <a:r>
              <a:rPr lang="lv-LV" sz="2200" i="1" dirty="0" smtClean="0">
                <a:solidFill>
                  <a:schemeClr val="tx2">
                    <a:lumMod val="50000"/>
                  </a:schemeClr>
                </a:solidFill>
              </a:rPr>
              <a:t>	- 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5’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eksons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sākas ar transkripcijas starta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saitu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pirms kura atrodas promotera secība (TATA), tajā nav stop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kodonu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un tas beidzas pirms GT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splaisinga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signāla </a:t>
            </a:r>
          </a:p>
          <a:p>
            <a:pPr>
              <a:buNone/>
            </a:pP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	- iekšējie eksoni sākas pēc AG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splaisinga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signāla, beidzas pirms GT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splaisinga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signāla un nesatur iekšējos stop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kodonus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lv-LV" sz="2200" i="1" dirty="0" smtClean="0">
                <a:solidFill>
                  <a:schemeClr val="tx2">
                    <a:lumMod val="50000"/>
                  </a:schemeClr>
                </a:solidFill>
              </a:rPr>
              <a:t>	- 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3’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eksons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sākas pēc AG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splaisinga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signāla un beidzas ar stop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kodonu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, kam seko </a:t>
            </a:r>
            <a:r>
              <a:rPr lang="lv-LV" sz="2200" dirty="0" err="1" smtClean="0">
                <a:solidFill>
                  <a:schemeClr val="tx2">
                    <a:lumMod val="50000"/>
                  </a:schemeClr>
                </a:solidFill>
              </a:rPr>
              <a:t>poliadenilācijas</a:t>
            </a:r>
            <a:r>
              <a:rPr lang="lv-LV" sz="2200" dirty="0" smtClean="0">
                <a:solidFill>
                  <a:schemeClr val="tx2">
                    <a:lumMod val="50000"/>
                  </a:schemeClr>
                </a:solidFill>
              </a:rPr>
              <a:t> signāls </a:t>
            </a:r>
            <a:endParaRPr lang="en-US" sz="2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/>
          </a:bodyPr>
          <a:lstStyle/>
          <a:p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ab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initio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gēnu paredzēšana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7"/>
            <a:ext cx="8075612" cy="2011367"/>
          </a:xfrm>
        </p:spPr>
        <p:txBody>
          <a:bodyPr>
            <a:noAutofit/>
          </a:bodyPr>
          <a:lstStyle/>
          <a:p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ab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initio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gēnu paredzēšana nav vienkārša, jo sekvences signāli ir īsi un tie var mainīties dažādās organismu grupās, piemēram, mugurkaulniekiem un augiem ir nedaudz atšķirīgi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splaisinga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signāli  </a:t>
            </a:r>
          </a:p>
          <a:p>
            <a:pPr>
              <a:buNone/>
            </a:pPr>
            <a:endParaRPr lang="lv-LV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692" y="4350047"/>
            <a:ext cx="7362825" cy="1038225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FGENESH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708525"/>
          </a:xfrm>
        </p:spPr>
        <p:txBody>
          <a:bodyPr/>
          <a:lstStyle/>
          <a:p>
            <a:r>
              <a:rPr lang="en-US" dirty="0" smtClean="0"/>
              <a:t>http://www.softberry.com/berry.phtml</a:t>
            </a:r>
            <a:r>
              <a:rPr lang="lv-LV" dirty="0" smtClean="0"/>
              <a:t>  </a:t>
            </a:r>
          </a:p>
          <a:p>
            <a:r>
              <a:rPr lang="lv-LV" dirty="0" smtClean="0"/>
              <a:t>Programma brīvi pieejama internetā, lai arī to piedāvā kompānija </a:t>
            </a:r>
          </a:p>
          <a:p>
            <a:r>
              <a:rPr lang="lv-LV" dirty="0" err="1" smtClean="0"/>
              <a:t>Salamov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Solovyev</a:t>
            </a:r>
            <a:r>
              <a:rPr lang="lv-LV" dirty="0" smtClean="0"/>
              <a:t> (2000) </a:t>
            </a:r>
            <a:r>
              <a:rPr lang="de-DE" i="1" dirty="0" smtClean="0"/>
              <a:t>Ab initio</a:t>
            </a:r>
            <a:r>
              <a:rPr lang="de-DE" dirty="0" smtClean="0"/>
              <a:t> gene finding in </a:t>
            </a:r>
            <a:r>
              <a:rPr lang="de-DE" i="1" dirty="0" smtClean="0"/>
              <a:t>Drosophila</a:t>
            </a:r>
            <a:r>
              <a:rPr lang="de-DE" dirty="0" smtClean="0"/>
              <a:t> genomic DNA</a:t>
            </a:r>
            <a:r>
              <a:rPr lang="lv-LV" dirty="0" smtClean="0"/>
              <a:t>. </a:t>
            </a:r>
            <a:r>
              <a:rPr lang="lv-LV" dirty="0" err="1" smtClean="0"/>
              <a:t>Genome</a:t>
            </a:r>
            <a:r>
              <a:rPr lang="lv-LV" dirty="0" smtClean="0"/>
              <a:t> </a:t>
            </a:r>
            <a:r>
              <a:rPr lang="lv-LV" dirty="0" err="1" smtClean="0"/>
              <a:t>Res</a:t>
            </a:r>
            <a:r>
              <a:rPr lang="lv-LV" dirty="0" smtClean="0"/>
              <a:t>, 10: 391 - 393 </a:t>
            </a:r>
          </a:p>
          <a:p>
            <a:r>
              <a:rPr lang="lv-LV" dirty="0" smtClean="0"/>
              <a:t>Programma balstās uz </a:t>
            </a:r>
            <a:r>
              <a:rPr lang="lv-LV" dirty="0" err="1" smtClean="0"/>
              <a:t>Hidden</a:t>
            </a:r>
            <a:r>
              <a:rPr lang="lv-LV" dirty="0" smtClean="0"/>
              <a:t> </a:t>
            </a:r>
            <a:r>
              <a:rPr lang="lv-LV" dirty="0" err="1" smtClean="0"/>
              <a:t>Markov</a:t>
            </a:r>
            <a:r>
              <a:rPr lang="lv-LV" dirty="0" smtClean="0"/>
              <a:t> </a:t>
            </a:r>
            <a:r>
              <a:rPr lang="lv-LV" dirty="0" err="1" smtClean="0"/>
              <a:t>Model</a:t>
            </a:r>
            <a:r>
              <a:rPr lang="lv-LV" dirty="0" smtClean="0"/>
              <a:t> (HMM)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5026" y="1089818"/>
            <a:ext cx="6180137" cy="4678363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052767" y="4034673"/>
            <a:ext cx="2111604" cy="311084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29.09.2011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554" y="655637"/>
            <a:ext cx="5722937" cy="2773363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934" y="3589255"/>
            <a:ext cx="6302375" cy="2805113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9021" y="2900150"/>
            <a:ext cx="4754563" cy="2620963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informatik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Bioinformatika_template</Template>
  <TotalTime>11741</TotalTime>
  <Words>2220</Words>
  <Application>Microsoft Office PowerPoint</Application>
  <PresentationFormat>On-screen Show (4:3)</PresentationFormat>
  <Paragraphs>317</Paragraphs>
  <Slides>41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Bioinformatika_template</vt:lpstr>
      <vt:lpstr>CorelDRAW 12.0 Graphic</vt:lpstr>
      <vt:lpstr>Genomu organizācija    Modernās genomu analīzes metodes </vt:lpstr>
      <vt:lpstr>Lekciju saraksts </vt:lpstr>
      <vt:lpstr>Prokariotu gēnu paredzēšana</vt:lpstr>
      <vt:lpstr>Eikariotu gēnu paredzēšana</vt:lpstr>
      <vt:lpstr>ab initio gēnu paredzēšana </vt:lpstr>
      <vt:lpstr>ab initio gēnu paredzēšana </vt:lpstr>
      <vt:lpstr>FGENESH </vt:lpstr>
      <vt:lpstr>PowerPoint Presentation</vt:lpstr>
      <vt:lpstr>PowerPoint Presentation</vt:lpstr>
      <vt:lpstr>Hidden Markov Models </vt:lpstr>
      <vt:lpstr>GenScan </vt:lpstr>
      <vt:lpstr>PowerPoint Presentation</vt:lpstr>
      <vt:lpstr>PowerPoint Presentation</vt:lpstr>
      <vt:lpstr>Demonstrācija </vt:lpstr>
      <vt:lpstr>Eikariotu genomu komponenti</vt:lpstr>
      <vt:lpstr>Eikariotu genomu komponenti</vt:lpstr>
      <vt:lpstr>Programmas atkārtojumu identificēšanai </vt:lpstr>
      <vt:lpstr>MDR – mathematically defined repeat </vt:lpstr>
      <vt:lpstr>Genomu evolūcija   Salīdzinošā genomika </vt:lpstr>
      <vt:lpstr>Sugu un genomu evolūcija</vt:lpstr>
      <vt:lpstr>Salīdzinošā genomika funkcionāli nozīmīgu elementu identifikācijai </vt:lpstr>
      <vt:lpstr>Dzīvības koks </vt:lpstr>
      <vt:lpstr>Ortologi un paralogi </vt:lpstr>
      <vt:lpstr>Ortologi un paralogi </vt:lpstr>
      <vt:lpstr>Sintēnija </vt:lpstr>
      <vt:lpstr>Gēnu kārtības saglabāšanās evolūcijas gaitā (sintēnija)</vt:lpstr>
      <vt:lpstr>Sintēnijas pielietojums genomu kartēšanā</vt:lpstr>
      <vt:lpstr>Cilvēka un peles genomu salīdzinājums (75 miljoni gadu evolūcijas)</vt:lpstr>
      <vt:lpstr>Cilvēka un šimpanzes genomu salīdzinājums </vt:lpstr>
      <vt:lpstr>cilvēks – šimpanze  cilvēks – pele </vt:lpstr>
      <vt:lpstr>Genomu salīdzinājums no dažādām cilvēka populācijām </vt:lpstr>
      <vt:lpstr>Salīdzinošā genomika un genomu evolūcija </vt:lpstr>
      <vt:lpstr>Genomu izmēru variācija dažādās organismu grupās </vt:lpstr>
      <vt:lpstr>Miežu un rīsu genomu salīdzinājums </vt:lpstr>
      <vt:lpstr>Miežu genoma dinamika </vt:lpstr>
      <vt:lpstr>Genomu evolūcija – horizontālā gēnu pārnese </vt:lpstr>
      <vt:lpstr>Horizontālā gēnu pārnese plaši izplatīta baktērijās </vt:lpstr>
      <vt:lpstr>Dihidroorotāta dehidrogenāzes pārnese no baktērijām uz raugiem </vt:lpstr>
      <vt:lpstr>Horizontālā gēnu pārnese starp organellām un kodolu</vt:lpstr>
      <vt:lpstr>Horizontālā gēnu pārnese raugos</vt:lpstr>
      <vt:lpstr>Bioloģiskās informācijas datubāzes. Informācijas meklēšanas un iegūšanas sistēmas</vt:lpstr>
    </vt:vector>
  </TitlesOfParts>
  <Company>Latvijas Universitate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Ievads bioinformātikā</dc:title>
  <dc:creator>Nils Rostoks</dc:creator>
  <cp:lastModifiedBy>Nils</cp:lastModifiedBy>
  <cp:revision>341</cp:revision>
  <dcterms:created xsi:type="dcterms:W3CDTF">2007-07-10T03:06:37Z</dcterms:created>
  <dcterms:modified xsi:type="dcterms:W3CDTF">2011-09-29T07:50:57Z</dcterms:modified>
</cp:coreProperties>
</file>