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64"/>
  </p:notesMasterIdLst>
  <p:sldIdLst>
    <p:sldId id="256" r:id="rId2"/>
    <p:sldId id="418" r:id="rId3"/>
    <p:sldId id="266" r:id="rId4"/>
    <p:sldId id="422" r:id="rId5"/>
    <p:sldId id="340" r:id="rId6"/>
    <p:sldId id="341" r:id="rId7"/>
    <p:sldId id="342" r:id="rId8"/>
    <p:sldId id="343" r:id="rId9"/>
    <p:sldId id="344" r:id="rId10"/>
    <p:sldId id="345" r:id="rId11"/>
    <p:sldId id="346" r:id="rId12"/>
    <p:sldId id="419" r:id="rId13"/>
    <p:sldId id="347" r:id="rId14"/>
    <p:sldId id="348" r:id="rId15"/>
    <p:sldId id="349" r:id="rId16"/>
    <p:sldId id="350" r:id="rId17"/>
    <p:sldId id="351" r:id="rId18"/>
    <p:sldId id="352" r:id="rId19"/>
    <p:sldId id="265" r:id="rId20"/>
    <p:sldId id="267" r:id="rId21"/>
    <p:sldId id="269" r:id="rId22"/>
    <p:sldId id="317" r:id="rId23"/>
    <p:sldId id="362" r:id="rId24"/>
    <p:sldId id="363" r:id="rId25"/>
    <p:sldId id="318" r:id="rId26"/>
    <p:sldId id="270" r:id="rId27"/>
    <p:sldId id="271" r:id="rId28"/>
    <p:sldId id="335" r:id="rId29"/>
    <p:sldId id="268" r:id="rId30"/>
    <p:sldId id="272" r:id="rId31"/>
    <p:sldId id="278" r:id="rId32"/>
    <p:sldId id="281" r:id="rId33"/>
    <p:sldId id="279" r:id="rId34"/>
    <p:sldId id="292" r:id="rId35"/>
    <p:sldId id="282" r:id="rId36"/>
    <p:sldId id="283" r:id="rId37"/>
    <p:sldId id="284" r:id="rId38"/>
    <p:sldId id="285" r:id="rId39"/>
    <p:sldId id="337" r:id="rId40"/>
    <p:sldId id="286" r:id="rId41"/>
    <p:sldId id="293" r:id="rId42"/>
    <p:sldId id="288" r:id="rId43"/>
    <p:sldId id="289" r:id="rId44"/>
    <p:sldId id="290" r:id="rId45"/>
    <p:sldId id="420" r:id="rId46"/>
    <p:sldId id="366" r:id="rId47"/>
    <p:sldId id="339" r:id="rId48"/>
    <p:sldId id="367" r:id="rId49"/>
    <p:sldId id="421" r:id="rId50"/>
    <p:sldId id="291" r:id="rId51"/>
    <p:sldId id="336" r:id="rId52"/>
    <p:sldId id="294" r:id="rId53"/>
    <p:sldId id="369" r:id="rId54"/>
    <p:sldId id="297" r:id="rId55"/>
    <p:sldId id="298" r:id="rId56"/>
    <p:sldId id="295" r:id="rId57"/>
    <p:sldId id="296" r:id="rId58"/>
    <p:sldId id="299" r:id="rId59"/>
    <p:sldId id="300" r:id="rId60"/>
    <p:sldId id="301" r:id="rId61"/>
    <p:sldId id="302" r:id="rId62"/>
    <p:sldId id="423"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1579" autoAdjust="0"/>
  </p:normalViewPr>
  <p:slideViewPr>
    <p:cSldViewPr>
      <p:cViewPr varScale="1">
        <p:scale>
          <a:sx n="84" d="100"/>
          <a:sy n="84" d="100"/>
        </p:scale>
        <p:origin x="-1140" y="-84"/>
      </p:cViewPr>
      <p:guideLst>
        <p:guide orient="horz" pos="1253"/>
        <p:guide pos="385"/>
      </p:guideLst>
    </p:cSldViewPr>
  </p:slideViewPr>
  <p:outlineViewPr>
    <p:cViewPr>
      <p:scale>
        <a:sx n="33" d="100"/>
        <a:sy n="33" d="100"/>
      </p:scale>
      <p:origin x="0" y="5453"/>
    </p:cViewPr>
  </p:outlineViewPr>
  <p:notesTextViewPr>
    <p:cViewPr>
      <p:scale>
        <a:sx n="100" d="100"/>
        <a:sy n="100" d="100"/>
      </p:scale>
      <p:origin x="0" y="0"/>
    </p:cViewPr>
  </p:notesTextViewPr>
  <p:sorterViewPr>
    <p:cViewPr>
      <p:scale>
        <a:sx n="75" d="100"/>
        <a:sy n="75" d="100"/>
      </p:scale>
      <p:origin x="0" y="51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ils\Documents\LU_Dokumenti\Kursi\Bioinformatika\Genome_size_comparis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rot="-2700000" anchor="t" anchorCtr="0"/>
              <a:lstStyle/>
              <a:p>
                <a:pPr>
                  <a:defRPr/>
                </a:pPr>
                <a:endParaRPr lang="lv-LV"/>
              </a:p>
            </c:txPr>
            <c:showLegendKey val="0"/>
            <c:showVal val="1"/>
            <c:showCatName val="0"/>
            <c:showSerName val="0"/>
            <c:showPercent val="0"/>
            <c:showBubbleSize val="0"/>
            <c:showLeaderLines val="0"/>
          </c:dLbls>
          <c:cat>
            <c:strRef>
              <c:f>Sheet1!$A$2:$A$18</c:f>
              <c:strCache>
                <c:ptCount val="17"/>
                <c:pt idx="0">
                  <c:v>fX-174</c:v>
                </c:pt>
                <c:pt idx="1">
                  <c:v>l fāgs</c:v>
                </c:pt>
                <c:pt idx="2">
                  <c:v>Homo sapiens mt DNS</c:v>
                </c:pt>
                <c:pt idx="3">
                  <c:v>Nicotiana tabacum cp DNS</c:v>
                </c:pt>
                <c:pt idx="4">
                  <c:v>Escherichia coli</c:v>
                </c:pt>
                <c:pt idx="5">
                  <c:v>Saccharomyces cerevisiae</c:v>
                </c:pt>
                <c:pt idx="6">
                  <c:v>Arabidopsis thaliana </c:v>
                </c:pt>
                <c:pt idx="7">
                  <c:v>Drosophila melanogaster </c:v>
                </c:pt>
                <c:pt idx="8">
                  <c:v>Oryza sativa</c:v>
                </c:pt>
                <c:pt idx="9">
                  <c:v>Quercus alba</c:v>
                </c:pt>
                <c:pt idx="10">
                  <c:v>Mus musculus</c:v>
                </c:pt>
                <c:pt idx="11">
                  <c:v>Zea mays</c:v>
                </c:pt>
                <c:pt idx="12">
                  <c:v>Homo sapiens</c:v>
                </c:pt>
                <c:pt idx="13">
                  <c:v>Hordeum vulgare</c:v>
                </c:pt>
                <c:pt idx="14">
                  <c:v>Secale cereale</c:v>
                </c:pt>
                <c:pt idx="15">
                  <c:v>Triticum aestivum</c:v>
                </c:pt>
                <c:pt idx="16">
                  <c:v>Pinus sp.</c:v>
                </c:pt>
              </c:strCache>
            </c:strRef>
          </c:cat>
          <c:val>
            <c:numRef>
              <c:f>Sheet1!$C$2:$C$18</c:f>
              <c:numCache>
                <c:formatCode>0.00</c:formatCode>
                <c:ptCount val="17"/>
                <c:pt idx="0">
                  <c:v>5.3860000000000002E-3</c:v>
                </c:pt>
                <c:pt idx="1">
                  <c:v>4.8502000000000003E-2</c:v>
                </c:pt>
                <c:pt idx="2">
                  <c:v>1.6569E-2</c:v>
                </c:pt>
                <c:pt idx="3">
                  <c:v>0.155943</c:v>
                </c:pt>
                <c:pt idx="4" formatCode="#,##0">
                  <c:v>4.7</c:v>
                </c:pt>
                <c:pt idx="5" formatCode="#,##0">
                  <c:v>12</c:v>
                </c:pt>
                <c:pt idx="6" formatCode="#,##0">
                  <c:v>125</c:v>
                </c:pt>
                <c:pt idx="7" formatCode="#,##0">
                  <c:v>180</c:v>
                </c:pt>
                <c:pt idx="8" formatCode="#,##0">
                  <c:v>420</c:v>
                </c:pt>
                <c:pt idx="9" formatCode="#,##0">
                  <c:v>1800</c:v>
                </c:pt>
                <c:pt idx="10" formatCode="#,##0">
                  <c:v>2500</c:v>
                </c:pt>
                <c:pt idx="11" formatCode="#,##0">
                  <c:v>2500</c:v>
                </c:pt>
                <c:pt idx="12" formatCode="#,##0">
                  <c:v>2900</c:v>
                </c:pt>
                <c:pt idx="13" formatCode="#,##0">
                  <c:v>5300</c:v>
                </c:pt>
                <c:pt idx="14" formatCode="#,##0">
                  <c:v>7600</c:v>
                </c:pt>
                <c:pt idx="15" formatCode="#,##0">
                  <c:v>16000</c:v>
                </c:pt>
                <c:pt idx="16" formatCode="#,##0">
                  <c:v>50000</c:v>
                </c:pt>
              </c:numCache>
            </c:numRef>
          </c:val>
        </c:ser>
        <c:dLbls>
          <c:showLegendKey val="0"/>
          <c:showVal val="0"/>
          <c:showCatName val="0"/>
          <c:showSerName val="0"/>
          <c:showPercent val="0"/>
          <c:showBubbleSize val="0"/>
        </c:dLbls>
        <c:gapWidth val="150"/>
        <c:axId val="221069824"/>
        <c:axId val="124484352"/>
      </c:barChart>
      <c:catAx>
        <c:axId val="221069824"/>
        <c:scaling>
          <c:orientation val="minMax"/>
        </c:scaling>
        <c:delete val="0"/>
        <c:axPos val="b"/>
        <c:numFmt formatCode="General" sourceLinked="1"/>
        <c:majorTickMark val="out"/>
        <c:minorTickMark val="none"/>
        <c:tickLblPos val="low"/>
        <c:crossAx val="124484352"/>
        <c:crosses val="autoZero"/>
        <c:auto val="1"/>
        <c:lblAlgn val="ctr"/>
        <c:lblOffset val="300"/>
        <c:noMultiLvlLbl val="0"/>
      </c:catAx>
      <c:valAx>
        <c:axId val="124484352"/>
        <c:scaling>
          <c:logBase val="10"/>
          <c:orientation val="minMax"/>
        </c:scaling>
        <c:delete val="0"/>
        <c:axPos val="l"/>
        <c:majorGridlines/>
        <c:numFmt formatCode="0.00" sourceLinked="1"/>
        <c:majorTickMark val="out"/>
        <c:minorTickMark val="none"/>
        <c:tickLblPos val="low"/>
        <c:crossAx val="221069824"/>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93D7A8-AC17-4008-9201-9FC72FD6D238}" type="datetimeFigureOut">
              <a:rPr lang="en-US"/>
              <a:pPr>
                <a:defRPr/>
              </a:pPr>
              <a:t>9/28/2011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5A28C32-8B4E-4E15-9874-EC92944D3D4B}" type="slidenum">
              <a:rPr lang="en-US"/>
              <a:pPr>
                <a:defRPr/>
              </a:pPr>
              <a:t>‹#›</a:t>
            </a:fld>
            <a:endParaRPr lang="en-US"/>
          </a:p>
        </p:txBody>
      </p:sp>
    </p:spTree>
    <p:extLst>
      <p:ext uri="{BB962C8B-B14F-4D97-AF65-F5344CB8AC3E}">
        <p14:creationId xmlns:p14="http://schemas.microsoft.com/office/powerpoint/2010/main" val="167916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Cūku baku</a:t>
            </a:r>
            <a:r>
              <a:rPr lang="lv-LV" baseline="0" dirty="0" smtClean="0"/>
              <a:t> vīruss</a:t>
            </a:r>
            <a:endParaRPr lang="en-US" dirty="0"/>
          </a:p>
        </p:txBody>
      </p:sp>
      <p:sp>
        <p:nvSpPr>
          <p:cNvPr id="4" name="Slide Number Placeholder 3"/>
          <p:cNvSpPr>
            <a:spLocks noGrp="1"/>
          </p:cNvSpPr>
          <p:nvPr>
            <p:ph type="sldNum" sz="quarter" idx="10"/>
          </p:nvPr>
        </p:nvSpPr>
        <p:spPr/>
        <p:txBody>
          <a:bodyPr/>
          <a:lstStyle/>
          <a:p>
            <a:pPr>
              <a:defRPr/>
            </a:pPr>
            <a:fld id="{65A28C32-8B4E-4E15-9874-EC92944D3D4B}"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Attēls ņemts no vienas no grāmatām, kas pieejama</a:t>
            </a:r>
            <a:r>
              <a:rPr lang="lv-LV" baseline="0" dirty="0" smtClean="0"/>
              <a:t> </a:t>
            </a:r>
            <a:r>
              <a:rPr lang="lv-LV" baseline="0" smtClean="0"/>
              <a:t>par brīvu NCBI.</a:t>
            </a:r>
            <a:endParaRPr lang="en-US"/>
          </a:p>
        </p:txBody>
      </p:sp>
      <p:sp>
        <p:nvSpPr>
          <p:cNvPr id="4" name="Slide Number Placeholder 3"/>
          <p:cNvSpPr>
            <a:spLocks noGrp="1"/>
          </p:cNvSpPr>
          <p:nvPr>
            <p:ph type="sldNum" sz="quarter" idx="10"/>
          </p:nvPr>
        </p:nvSpPr>
        <p:spPr/>
        <p:txBody>
          <a:bodyPr/>
          <a:lstStyle/>
          <a:p>
            <a:pPr>
              <a:defRPr/>
            </a:pPr>
            <a:fld id="{65A28C32-8B4E-4E15-9874-EC92944D3D4B}"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A28C32-8B4E-4E15-9874-EC92944D3D4B}" type="slidenum">
              <a:rPr lang="en-US" smtClean="0"/>
              <a:pPr>
                <a:defRPr/>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Pedigree 10, I-1 is a color blind hemophiliac. He has the recessive allele for each trait. His sons will all be normal, since they receive his Y chromosome and their mother's X chromosome. However, all of his daughters will be obligate carriers for both recessive alleles, hemophilia and color blindness. By chance, half of their sons should be normal and half should be doubly affected, if there is no recombination. I-1 has 8 grandsons through his daughters, two are normal, 5 are doubly affected, and one is color blind. III-4, the color blind child, is a recombinant. In this pedigree the best estimate of linkage distance is 12.5 </a:t>
            </a:r>
            <a:r>
              <a:rPr lang="en-US" dirty="0" err="1" smtClean="0"/>
              <a:t>centimorgans</a:t>
            </a:r>
            <a:r>
              <a:rPr lang="en-US" dirty="0" smtClean="0"/>
              <a:t>. Of course, several other families will have to be added to this sample for meaningfully accurate estimates to be made. </a:t>
            </a:r>
            <a:endParaRPr lang="en-US" dirty="0"/>
          </a:p>
        </p:txBody>
      </p:sp>
      <p:sp>
        <p:nvSpPr>
          <p:cNvPr id="4" name="Slide Number Placeholder 3"/>
          <p:cNvSpPr>
            <a:spLocks noGrp="1"/>
          </p:cNvSpPr>
          <p:nvPr>
            <p:ph type="sldNum" sz="quarter" idx="10"/>
          </p:nvPr>
        </p:nvSpPr>
        <p:spPr/>
        <p:txBody>
          <a:bodyPr/>
          <a:lstStyle/>
          <a:p>
            <a:pPr>
              <a:defRPr/>
            </a:pPr>
            <a:fld id="{65A28C32-8B4E-4E15-9874-EC92944D3D4B}" type="slidenum">
              <a:rPr lang="en-US" smtClean="0"/>
              <a:pPr>
                <a:defRPr/>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baseline="0" dirty="0" smtClean="0">
                <a:solidFill>
                  <a:schemeClr val="tx1"/>
                </a:solidFill>
                <a:latin typeface="+mn-lt"/>
                <a:ea typeface="+mn-ea"/>
                <a:cs typeface="+mn-cs"/>
              </a:rPr>
              <a:t>Two main shotgun-sequencing strategies. a | Schematic overview of clone-by-clone shotgun sequencing. A</a:t>
            </a:r>
          </a:p>
          <a:p>
            <a:r>
              <a:rPr lang="en-US" sz="1200" kern="1200" baseline="0" dirty="0" smtClean="0">
                <a:solidFill>
                  <a:schemeClr val="tx1"/>
                </a:solidFill>
                <a:latin typeface="+mn-lt"/>
                <a:ea typeface="+mn-ea"/>
                <a:cs typeface="+mn-cs"/>
              </a:rPr>
              <a:t>representation of a genome is made by analogy to an </a:t>
            </a:r>
            <a:r>
              <a:rPr lang="en-US" sz="1200" kern="1200" baseline="0" dirty="0" err="1" smtClean="0">
                <a:solidFill>
                  <a:schemeClr val="tx1"/>
                </a:solidFill>
                <a:latin typeface="+mn-lt"/>
                <a:ea typeface="+mn-ea"/>
                <a:cs typeface="+mn-cs"/>
              </a:rPr>
              <a:t>encyclopaedia</a:t>
            </a:r>
            <a:r>
              <a:rPr lang="en-US" sz="1200" kern="1200" baseline="0" dirty="0" smtClean="0">
                <a:solidFill>
                  <a:schemeClr val="tx1"/>
                </a:solidFill>
                <a:latin typeface="+mn-lt"/>
                <a:ea typeface="+mn-ea"/>
                <a:cs typeface="+mn-cs"/>
              </a:rPr>
              <a:t> set, with each volume corresponding to an individual</a:t>
            </a:r>
          </a:p>
          <a:p>
            <a:r>
              <a:rPr lang="en-US" sz="1200" kern="1200" baseline="0" dirty="0" smtClean="0">
                <a:solidFill>
                  <a:schemeClr val="tx1"/>
                </a:solidFill>
                <a:latin typeface="+mn-lt"/>
                <a:ea typeface="+mn-ea"/>
                <a:cs typeface="+mn-cs"/>
              </a:rPr>
              <a:t>chromosome. The construction of clone-based physical maps produces overlapping series of clones (that is, </a:t>
            </a:r>
            <a:r>
              <a:rPr lang="en-US" sz="1200" kern="1200" baseline="0" dirty="0" err="1" smtClean="0">
                <a:solidFill>
                  <a:schemeClr val="tx1"/>
                </a:solidFill>
                <a:latin typeface="+mn-lt"/>
                <a:ea typeface="+mn-ea"/>
                <a:cs typeface="+mn-cs"/>
              </a:rPr>
              <a:t>contigs</a:t>
            </a:r>
            <a:r>
              <a:rPr lang="en-US" sz="1200" kern="1200" baseline="0" dirty="0" smtClean="0">
                <a:solidFill>
                  <a:schemeClr val="tx1"/>
                </a:solidFill>
                <a:latin typeface="+mn-lt"/>
                <a:ea typeface="+mn-ea"/>
                <a:cs typeface="+mn-cs"/>
              </a:rPr>
              <a:t>), each of</a:t>
            </a:r>
          </a:p>
          <a:p>
            <a:r>
              <a:rPr lang="en-US" sz="1200" kern="1200" baseline="0" dirty="0" smtClean="0">
                <a:solidFill>
                  <a:schemeClr val="tx1"/>
                </a:solidFill>
                <a:latin typeface="+mn-lt"/>
                <a:ea typeface="+mn-ea"/>
                <a:cs typeface="+mn-cs"/>
              </a:rPr>
              <a:t>which spans a large, contiguous region of the source genome. Each clone (for example, a bacterial artificial chromosome (BAC))</a:t>
            </a:r>
          </a:p>
          <a:p>
            <a:r>
              <a:rPr lang="en-US" sz="1200" kern="1200" baseline="0" dirty="0" smtClean="0">
                <a:solidFill>
                  <a:schemeClr val="tx1"/>
                </a:solidFill>
                <a:latin typeface="+mn-lt"/>
                <a:ea typeface="+mn-ea"/>
                <a:cs typeface="+mn-cs"/>
              </a:rPr>
              <a:t>can be thought of as containing the DNA represented by one page of a volume. For shotgun sequencing, individual mapped</a:t>
            </a:r>
          </a:p>
          <a:p>
            <a:r>
              <a:rPr lang="en-US" sz="1200" kern="1200" baseline="0" dirty="0" smtClean="0">
                <a:solidFill>
                  <a:schemeClr val="tx1"/>
                </a:solidFill>
                <a:latin typeface="+mn-lt"/>
                <a:ea typeface="+mn-ea"/>
                <a:cs typeface="+mn-cs"/>
              </a:rPr>
              <a:t>clones are </a:t>
            </a:r>
            <a:r>
              <a:rPr lang="en-US" sz="1200" kern="1200" baseline="0" dirty="0" err="1" smtClean="0">
                <a:solidFill>
                  <a:schemeClr val="tx1"/>
                </a:solidFill>
                <a:latin typeface="+mn-lt"/>
                <a:ea typeface="+mn-ea"/>
                <a:cs typeface="+mn-cs"/>
              </a:rPr>
              <a:t>subcloned</a:t>
            </a:r>
            <a:r>
              <a:rPr lang="en-US" sz="1200" kern="1200" baseline="0" dirty="0" smtClean="0">
                <a:solidFill>
                  <a:schemeClr val="tx1"/>
                </a:solidFill>
                <a:latin typeface="+mn-lt"/>
                <a:ea typeface="+mn-ea"/>
                <a:cs typeface="+mn-cs"/>
              </a:rPr>
              <a:t> into smaller-insert libraries, from which sequence reads are randomly derived. In the case of BACs, this</a:t>
            </a:r>
          </a:p>
          <a:p>
            <a:r>
              <a:rPr lang="en-US" sz="1200" kern="1200" baseline="0" dirty="0" smtClean="0">
                <a:solidFill>
                  <a:schemeClr val="tx1"/>
                </a:solidFill>
                <a:latin typeface="+mn-lt"/>
                <a:ea typeface="+mn-ea"/>
                <a:cs typeface="+mn-cs"/>
              </a:rPr>
              <a:t>typically requires the generation of several thousand sequence reads per clone. The resulting sequence data set is then used to</a:t>
            </a:r>
          </a:p>
          <a:p>
            <a:r>
              <a:rPr lang="en-US" sz="1200" kern="1200" baseline="0" dirty="0" smtClean="0">
                <a:solidFill>
                  <a:schemeClr val="tx1"/>
                </a:solidFill>
                <a:latin typeface="+mn-lt"/>
                <a:ea typeface="+mn-ea"/>
                <a:cs typeface="+mn-cs"/>
              </a:rPr>
              <a:t>assemble the complete sequence of that clone (see FIGS 3,4). </a:t>
            </a:r>
            <a:r>
              <a:rPr lang="en-US" sz="1200" b="1" kern="1200" baseline="0" dirty="0" smtClean="0">
                <a:solidFill>
                  <a:schemeClr val="tx1"/>
                </a:solidFill>
                <a:latin typeface="+mn-lt"/>
                <a:ea typeface="+mn-ea"/>
                <a:cs typeface="+mn-cs"/>
              </a:rPr>
              <a:t>b | Schematic overview of whole-genome shotgun sequencing. In</a:t>
            </a:r>
          </a:p>
          <a:p>
            <a:r>
              <a:rPr lang="en-US" sz="1200" kern="1200" baseline="0" dirty="0" smtClean="0">
                <a:solidFill>
                  <a:schemeClr val="tx1"/>
                </a:solidFill>
                <a:latin typeface="+mn-lt"/>
                <a:ea typeface="+mn-ea"/>
                <a:cs typeface="+mn-cs"/>
              </a:rPr>
              <a:t>this case, the mapping phase is skipped and shotgun sequencing proceeds using </a:t>
            </a:r>
            <a:r>
              <a:rPr lang="en-US" sz="1200" kern="1200" baseline="0" dirty="0" err="1" smtClean="0">
                <a:solidFill>
                  <a:schemeClr val="tx1"/>
                </a:solidFill>
                <a:latin typeface="+mn-lt"/>
                <a:ea typeface="+mn-ea"/>
                <a:cs typeface="+mn-cs"/>
              </a:rPr>
              <a:t>subclone</a:t>
            </a:r>
            <a:r>
              <a:rPr lang="en-US" sz="1200" kern="1200" baseline="0" dirty="0" smtClean="0">
                <a:solidFill>
                  <a:schemeClr val="tx1"/>
                </a:solidFill>
                <a:latin typeface="+mn-lt"/>
                <a:ea typeface="+mn-ea"/>
                <a:cs typeface="+mn-cs"/>
              </a:rPr>
              <a:t> libraries prepared from the entire</a:t>
            </a:r>
          </a:p>
          <a:p>
            <a:r>
              <a:rPr lang="en-US" sz="1200" kern="1200" baseline="0" dirty="0" smtClean="0">
                <a:solidFill>
                  <a:schemeClr val="tx1"/>
                </a:solidFill>
                <a:latin typeface="+mn-lt"/>
                <a:ea typeface="+mn-ea"/>
                <a:cs typeface="+mn-cs"/>
              </a:rPr>
              <a:t>genome. Typically, tens of millions of sequence reads are generated and these in turn are subjected to computer-based</a:t>
            </a:r>
          </a:p>
          <a:p>
            <a:r>
              <a:rPr lang="en-US" sz="1200" kern="1200" baseline="0" dirty="0" smtClean="0">
                <a:solidFill>
                  <a:schemeClr val="tx1"/>
                </a:solidFill>
                <a:latin typeface="+mn-lt"/>
                <a:ea typeface="+mn-ea"/>
                <a:cs typeface="+mn-cs"/>
              </a:rPr>
              <a:t>assembly to generate contiguous sequences of various sizes.</a:t>
            </a:r>
          </a:p>
        </p:txBody>
      </p:sp>
      <p:sp>
        <p:nvSpPr>
          <p:cNvPr id="4" name="Slide Number Placeholder 3"/>
          <p:cNvSpPr>
            <a:spLocks noGrp="1"/>
          </p:cNvSpPr>
          <p:nvPr>
            <p:ph type="sldNum" sz="quarter" idx="10"/>
          </p:nvPr>
        </p:nvSpPr>
        <p:spPr/>
        <p:txBody>
          <a:bodyPr/>
          <a:lstStyle/>
          <a:p>
            <a:pPr>
              <a:defRPr/>
            </a:pPr>
            <a:fld id="{65A28C32-8B4E-4E15-9874-EC92944D3D4B}" type="slidenum">
              <a:rPr lang="en-US" smtClean="0"/>
              <a:pPr>
                <a:defRPr/>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F5778BEC-DCFF-4523-9C13-BBEEEBC87CB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334816B2-D62C-45A0-80F8-79E137156F1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73ADBC-BE4F-437E-93B6-18FF07835DD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623DAAC9-6D5C-49F9-86FB-F7CA73BD7DA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lv-LV" smtClean="0"/>
              <a:t>2011. gada 22. septembris</a:t>
            </a:r>
            <a:endParaRPr lang="en-US"/>
          </a:p>
        </p:txBody>
      </p:sp>
      <p:sp>
        <p:nvSpPr>
          <p:cNvPr id="6" name="Footer Placeholder 5"/>
          <p:cNvSpPr>
            <a:spLocks noGrp="1"/>
          </p:cNvSpPr>
          <p:nvPr>
            <p:ph type="ftr" sz="quarter" idx="11"/>
          </p:nvPr>
        </p:nvSpPr>
        <p:spPr/>
        <p:txBody>
          <a:bodyPr/>
          <a:lstStyle/>
          <a:p>
            <a:pPr>
              <a:defRPr/>
            </a:pPr>
            <a:r>
              <a:rPr lang="lv-LV" smtClean="0"/>
              <a:t>Mikrobioloģijas un biotehnoloģijas katedra</a:t>
            </a:r>
            <a:endParaRPr lang="en-US"/>
          </a:p>
        </p:txBody>
      </p:sp>
      <p:sp>
        <p:nvSpPr>
          <p:cNvPr id="7" name="Slide Number Placeholder 6"/>
          <p:cNvSpPr>
            <a:spLocks noGrp="1"/>
          </p:cNvSpPr>
          <p:nvPr>
            <p:ph type="sldNum" sz="quarter" idx="12"/>
          </p:nvPr>
        </p:nvSpPr>
        <p:spPr/>
        <p:txBody>
          <a:bodyPr/>
          <a:lstStyle/>
          <a:p>
            <a:pPr>
              <a:defRPr/>
            </a:pPr>
            <a:fld id="{10FEF8D2-838C-4D25-AC59-2AF89B62396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lv-LV" smtClean="0"/>
              <a:t>2011. gada 22. septembris</a:t>
            </a:r>
            <a:endParaRPr lang="en-US"/>
          </a:p>
        </p:txBody>
      </p:sp>
      <p:sp>
        <p:nvSpPr>
          <p:cNvPr id="8" name="Footer Placeholder 7"/>
          <p:cNvSpPr>
            <a:spLocks noGrp="1"/>
          </p:cNvSpPr>
          <p:nvPr>
            <p:ph type="ftr" sz="quarter" idx="11"/>
          </p:nvPr>
        </p:nvSpPr>
        <p:spPr/>
        <p:txBody>
          <a:bodyPr/>
          <a:lstStyle/>
          <a:p>
            <a:pPr>
              <a:defRPr/>
            </a:pPr>
            <a:r>
              <a:rPr lang="lv-LV" smtClean="0"/>
              <a:t>Mikrobioloģijas un biotehnoloģijas katedra</a:t>
            </a:r>
            <a:endParaRPr lang="en-US"/>
          </a:p>
        </p:txBody>
      </p:sp>
      <p:sp>
        <p:nvSpPr>
          <p:cNvPr id="9" name="Slide Number Placeholder 8"/>
          <p:cNvSpPr>
            <a:spLocks noGrp="1"/>
          </p:cNvSpPr>
          <p:nvPr>
            <p:ph type="sldNum" sz="quarter" idx="12"/>
          </p:nvPr>
        </p:nvSpPr>
        <p:spPr/>
        <p:txBody>
          <a:bodyPr/>
          <a:lstStyle/>
          <a:p>
            <a:pPr>
              <a:defRPr/>
            </a:pPr>
            <a:fld id="{FAD52B89-160A-4CD8-B855-79E3D9900A1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lv-LV" smtClean="0"/>
              <a:t>2011. gada 22. septembris</a:t>
            </a:r>
            <a:endParaRPr lang="en-US"/>
          </a:p>
        </p:txBody>
      </p:sp>
      <p:sp>
        <p:nvSpPr>
          <p:cNvPr id="4" name="Footer Placeholder 3"/>
          <p:cNvSpPr>
            <a:spLocks noGrp="1"/>
          </p:cNvSpPr>
          <p:nvPr>
            <p:ph type="ftr" sz="quarter" idx="11"/>
          </p:nvPr>
        </p:nvSpPr>
        <p:spPr/>
        <p:txBody>
          <a:bodyPr/>
          <a:lstStyle/>
          <a:p>
            <a:pPr>
              <a:defRPr/>
            </a:pPr>
            <a:r>
              <a:rPr lang="lv-LV" smtClean="0"/>
              <a:t>Mikrobioloģijas un biotehnoloģijas katedra</a:t>
            </a:r>
            <a:endParaRPr lang="en-US"/>
          </a:p>
        </p:txBody>
      </p:sp>
      <p:sp>
        <p:nvSpPr>
          <p:cNvPr id="5" name="Slide Number Placeholder 4"/>
          <p:cNvSpPr>
            <a:spLocks noGrp="1"/>
          </p:cNvSpPr>
          <p:nvPr>
            <p:ph type="sldNum" sz="quarter" idx="12"/>
          </p:nvPr>
        </p:nvSpPr>
        <p:spPr/>
        <p:txBody>
          <a:bodyPr/>
          <a:lstStyle/>
          <a:p>
            <a:pPr>
              <a:defRPr/>
            </a:pPr>
            <a:fld id="{9164875E-F41A-43BA-938A-7D72A93CB29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lv-LV" smtClean="0"/>
              <a:t>2011. gada 22. septembris</a:t>
            </a:r>
            <a:endParaRPr lang="en-US"/>
          </a:p>
        </p:txBody>
      </p:sp>
      <p:sp>
        <p:nvSpPr>
          <p:cNvPr id="3" name="Footer Placeholder 2"/>
          <p:cNvSpPr>
            <a:spLocks noGrp="1"/>
          </p:cNvSpPr>
          <p:nvPr>
            <p:ph type="ftr" sz="quarter" idx="11"/>
          </p:nvPr>
        </p:nvSpPr>
        <p:spPr/>
        <p:txBody>
          <a:bodyPr/>
          <a:lstStyle/>
          <a:p>
            <a:pPr>
              <a:defRPr/>
            </a:pPr>
            <a:r>
              <a:rPr lang="lv-LV" smtClean="0"/>
              <a:t>Mikrobioloģijas un biotehnoloģijas katedra</a:t>
            </a:r>
            <a:endParaRPr lang="en-US"/>
          </a:p>
        </p:txBody>
      </p:sp>
      <p:sp>
        <p:nvSpPr>
          <p:cNvPr id="4" name="Slide Number Placeholder 3"/>
          <p:cNvSpPr>
            <a:spLocks noGrp="1"/>
          </p:cNvSpPr>
          <p:nvPr>
            <p:ph type="sldNum" sz="quarter" idx="12"/>
          </p:nvPr>
        </p:nvSpPr>
        <p:spPr/>
        <p:txBody>
          <a:bodyPr/>
          <a:lstStyle/>
          <a:p>
            <a:pPr>
              <a:defRPr/>
            </a:pPr>
            <a:fld id="{A5DDD0DD-6A19-4091-A385-5A39C0A1318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lv-LV" smtClean="0"/>
              <a:t>2011. gada 22. septembris</a:t>
            </a:r>
            <a:endParaRPr lang="en-US"/>
          </a:p>
        </p:txBody>
      </p:sp>
      <p:sp>
        <p:nvSpPr>
          <p:cNvPr id="6" name="Footer Placeholder 5"/>
          <p:cNvSpPr>
            <a:spLocks noGrp="1"/>
          </p:cNvSpPr>
          <p:nvPr>
            <p:ph type="ftr" sz="quarter" idx="11"/>
          </p:nvPr>
        </p:nvSpPr>
        <p:spPr/>
        <p:txBody>
          <a:bodyPr/>
          <a:lstStyle/>
          <a:p>
            <a:pPr>
              <a:defRPr/>
            </a:pPr>
            <a:r>
              <a:rPr lang="lv-LV" smtClean="0"/>
              <a:t>Mikrobioloģijas un biotehnoloģijas katedra</a:t>
            </a:r>
            <a:endParaRPr lang="en-US"/>
          </a:p>
        </p:txBody>
      </p:sp>
      <p:sp>
        <p:nvSpPr>
          <p:cNvPr id="7" name="Slide Number Placeholder 6"/>
          <p:cNvSpPr>
            <a:spLocks noGrp="1"/>
          </p:cNvSpPr>
          <p:nvPr>
            <p:ph type="sldNum" sz="quarter" idx="12"/>
          </p:nvPr>
        </p:nvSpPr>
        <p:spPr/>
        <p:txBody>
          <a:bodyPr/>
          <a:lstStyle/>
          <a:p>
            <a:pPr>
              <a:defRPr/>
            </a:pPr>
            <a:fld id="{F611669F-58D0-486C-8232-100D6D2AB6D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lv-LV" smtClean="0"/>
              <a:t>2011. gada 22. septembris</a:t>
            </a:r>
            <a:endParaRPr lang="en-US"/>
          </a:p>
        </p:txBody>
      </p:sp>
      <p:sp>
        <p:nvSpPr>
          <p:cNvPr id="6" name="Footer Placeholder 5"/>
          <p:cNvSpPr>
            <a:spLocks noGrp="1"/>
          </p:cNvSpPr>
          <p:nvPr>
            <p:ph type="ftr" sz="quarter" idx="11"/>
          </p:nvPr>
        </p:nvSpPr>
        <p:spPr/>
        <p:txBody>
          <a:bodyPr/>
          <a:lstStyle/>
          <a:p>
            <a:pPr>
              <a:defRPr/>
            </a:pPr>
            <a:r>
              <a:rPr lang="lv-LV" smtClean="0"/>
              <a:t>Mikrobioloģijas un biotehnoloģijas katedra</a:t>
            </a:r>
            <a:endParaRPr lang="en-US"/>
          </a:p>
        </p:txBody>
      </p:sp>
      <p:sp>
        <p:nvSpPr>
          <p:cNvPr id="7" name="Slide Number Placeholder 6"/>
          <p:cNvSpPr>
            <a:spLocks noGrp="1"/>
          </p:cNvSpPr>
          <p:nvPr>
            <p:ph type="sldNum" sz="quarter" idx="12"/>
          </p:nvPr>
        </p:nvSpPr>
        <p:spPr/>
        <p:txBody>
          <a:bodyPr/>
          <a:lstStyle/>
          <a:p>
            <a:pPr>
              <a:defRPr/>
            </a:pPr>
            <a:fld id="{A02BF4CB-DA75-48D5-A624-6DF76FF8AAA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lv-LV" smtClean="0"/>
              <a:t>2011. gada 22. septembris</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lv-LV" smtClean="0"/>
              <a:t>Mikrobioloģijas un biotehnoloģijas katedra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FD4740-7FBD-43D4-932E-9EFB924EC78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084082"/>
            <a:ext cx="8105249" cy="4073110"/>
          </a:xfrm>
        </p:spPr>
        <p:txBody>
          <a:bodyPr>
            <a:normAutofit/>
          </a:bodyPr>
          <a:lstStyle/>
          <a:p>
            <a:pPr eaLnBrk="1" hangingPunct="1"/>
            <a:r>
              <a:rPr lang="lv-LV" sz="4400" b="1" dirty="0" smtClean="0">
                <a:solidFill>
                  <a:schemeClr val="tx2">
                    <a:lumMod val="50000"/>
                  </a:schemeClr>
                </a:solidFill>
              </a:rPr>
              <a:t>Genomu organizācija </a:t>
            </a:r>
            <a:br>
              <a:rPr lang="lv-LV" sz="4400" b="1" dirty="0" smtClean="0">
                <a:solidFill>
                  <a:schemeClr val="tx2">
                    <a:lumMod val="50000"/>
                  </a:schemeClr>
                </a:solidFill>
              </a:rPr>
            </a:br>
            <a:r>
              <a:rPr lang="lv-LV" sz="4400" b="1" dirty="0" smtClean="0">
                <a:solidFill>
                  <a:schemeClr val="tx2">
                    <a:lumMod val="50000"/>
                  </a:schemeClr>
                </a:solidFill>
              </a:rPr>
              <a:t> </a:t>
            </a:r>
            <a:br>
              <a:rPr lang="lv-LV" sz="4400" b="1" dirty="0" smtClean="0">
                <a:solidFill>
                  <a:schemeClr val="tx2">
                    <a:lumMod val="50000"/>
                  </a:schemeClr>
                </a:solidFill>
              </a:rPr>
            </a:br>
            <a:r>
              <a:rPr lang="lv-LV" sz="4400" b="1" dirty="0" smtClean="0">
                <a:solidFill>
                  <a:schemeClr val="tx2">
                    <a:lumMod val="50000"/>
                  </a:schemeClr>
                </a:solidFill>
              </a:rPr>
              <a:t>Modernās genomu analīzes metodes </a:t>
            </a:r>
            <a:endParaRPr lang="en-US" sz="4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fontScale="90000"/>
          </a:bodyPr>
          <a:lstStyle/>
          <a:p>
            <a:r>
              <a:rPr lang="lv-LV" dirty="0" err="1" smtClean="0">
                <a:solidFill>
                  <a:schemeClr val="tx2">
                    <a:lumMod val="50000"/>
                  </a:schemeClr>
                </a:solidFill>
              </a:rPr>
              <a:t>National</a:t>
            </a:r>
            <a:r>
              <a:rPr lang="lv-LV" dirty="0" smtClean="0">
                <a:solidFill>
                  <a:schemeClr val="tx2">
                    <a:lumMod val="50000"/>
                  </a:schemeClr>
                </a:solidFill>
              </a:rPr>
              <a:t> </a:t>
            </a:r>
            <a:r>
              <a:rPr lang="lv-LV" dirty="0" err="1" smtClean="0">
                <a:solidFill>
                  <a:schemeClr val="tx2">
                    <a:lumMod val="50000"/>
                  </a:schemeClr>
                </a:solidFill>
              </a:rPr>
              <a:t>Center</a:t>
            </a:r>
            <a:r>
              <a:rPr lang="lv-LV" dirty="0" smtClean="0">
                <a:solidFill>
                  <a:schemeClr val="tx2">
                    <a:lumMod val="50000"/>
                  </a:schemeClr>
                </a:solidFill>
              </a:rPr>
              <a:t> </a:t>
            </a:r>
            <a:r>
              <a:rPr lang="lv-LV" dirty="0" err="1" smtClean="0">
                <a:solidFill>
                  <a:schemeClr val="tx2">
                    <a:lumMod val="50000"/>
                  </a:schemeClr>
                </a:solidFill>
              </a:rPr>
              <a:t>for</a:t>
            </a:r>
            <a:r>
              <a:rPr lang="lv-LV" dirty="0" smtClean="0">
                <a:solidFill>
                  <a:schemeClr val="tx2">
                    <a:lumMod val="50000"/>
                  </a:schemeClr>
                </a:solidFill>
              </a:rPr>
              <a:t> </a:t>
            </a:r>
            <a:r>
              <a:rPr lang="lv-LV" dirty="0" err="1" smtClean="0">
                <a:solidFill>
                  <a:schemeClr val="tx2">
                    <a:lumMod val="50000"/>
                  </a:schemeClr>
                </a:solidFill>
              </a:rPr>
              <a:t>Biotechnology</a:t>
            </a:r>
            <a:r>
              <a:rPr lang="lv-LV" dirty="0" smtClean="0">
                <a:solidFill>
                  <a:schemeClr val="tx2">
                    <a:lumMod val="50000"/>
                  </a:schemeClr>
                </a:solidFill>
              </a:rPr>
              <a:t> </a:t>
            </a:r>
            <a:r>
              <a:rPr lang="lv-LV" dirty="0" err="1" smtClean="0">
                <a:solidFill>
                  <a:schemeClr val="tx2">
                    <a:lumMod val="50000"/>
                  </a:schemeClr>
                </a:solidFill>
              </a:rPr>
              <a:t>Information</a:t>
            </a:r>
            <a:r>
              <a:rPr lang="lv-LV" dirty="0" smtClean="0">
                <a:solidFill>
                  <a:schemeClr val="tx2">
                    <a:lumMod val="50000"/>
                  </a:schemeClr>
                </a:solidFill>
              </a:rPr>
              <a:t> </a:t>
            </a:r>
            <a:endParaRPr lang="en-US" dirty="0">
              <a:solidFill>
                <a:schemeClr val="tx2">
                  <a:lumMod val="50000"/>
                </a:schemeClr>
              </a:solidFill>
            </a:endParaRPr>
          </a:p>
        </p:txBody>
      </p:sp>
      <p:sp>
        <p:nvSpPr>
          <p:cNvPr id="3" name="Content Placeholder 2"/>
          <p:cNvSpPr>
            <a:spLocks noGrp="1"/>
          </p:cNvSpPr>
          <p:nvPr>
            <p:ph idx="1"/>
          </p:nvPr>
        </p:nvSpPr>
        <p:spPr>
          <a:xfrm>
            <a:off x="611188" y="1989137"/>
            <a:ext cx="8075612" cy="3368689"/>
          </a:xfrm>
        </p:spPr>
        <p:txBody>
          <a:bodyPr>
            <a:normAutofit lnSpcReduction="10000"/>
          </a:bodyPr>
          <a:lstStyle/>
          <a:p>
            <a:r>
              <a:rPr lang="lv-LV" dirty="0" smtClean="0">
                <a:solidFill>
                  <a:schemeClr val="tx2">
                    <a:lumMod val="50000"/>
                  </a:schemeClr>
                </a:solidFill>
              </a:rPr>
              <a:t>NCBI izveidots 1988. gadā, papildinot </a:t>
            </a:r>
            <a:r>
              <a:rPr lang="lv-LV" i="1" dirty="0" err="1" smtClean="0">
                <a:solidFill>
                  <a:schemeClr val="tx2">
                    <a:lumMod val="50000"/>
                  </a:schemeClr>
                </a:solidFill>
              </a:rPr>
              <a:t>National</a:t>
            </a:r>
            <a:r>
              <a:rPr lang="lv-LV" i="1" dirty="0" smtClean="0">
                <a:solidFill>
                  <a:schemeClr val="tx2">
                    <a:lumMod val="50000"/>
                  </a:schemeClr>
                </a:solidFill>
              </a:rPr>
              <a:t> </a:t>
            </a:r>
            <a:r>
              <a:rPr lang="lv-LV" i="1" dirty="0" err="1" smtClean="0">
                <a:solidFill>
                  <a:schemeClr val="tx2">
                    <a:lumMod val="50000"/>
                  </a:schemeClr>
                </a:solidFill>
              </a:rPr>
              <a:t>Institutes</a:t>
            </a:r>
            <a:r>
              <a:rPr lang="lv-LV" i="1" dirty="0" smtClean="0">
                <a:solidFill>
                  <a:schemeClr val="tx2">
                    <a:lumMod val="50000"/>
                  </a:schemeClr>
                </a:solidFill>
              </a:rPr>
              <a:t> of </a:t>
            </a:r>
            <a:r>
              <a:rPr lang="lv-LV" i="1" dirty="0" err="1" smtClean="0">
                <a:solidFill>
                  <a:schemeClr val="tx2">
                    <a:lumMod val="50000"/>
                  </a:schemeClr>
                </a:solidFill>
              </a:rPr>
              <a:t>Health</a:t>
            </a:r>
            <a:r>
              <a:rPr lang="lv-LV" dirty="0" smtClean="0">
                <a:solidFill>
                  <a:schemeClr val="tx2">
                    <a:lumMod val="50000"/>
                  </a:schemeClr>
                </a:solidFill>
              </a:rPr>
              <a:t> un </a:t>
            </a:r>
            <a:r>
              <a:rPr lang="lv-LV" i="1" dirty="0" err="1" smtClean="0">
                <a:solidFill>
                  <a:schemeClr val="tx2">
                    <a:lumMod val="50000"/>
                  </a:schemeClr>
                </a:solidFill>
              </a:rPr>
              <a:t>National</a:t>
            </a:r>
            <a:r>
              <a:rPr lang="lv-LV" i="1" dirty="0" smtClean="0">
                <a:solidFill>
                  <a:schemeClr val="tx2">
                    <a:lumMod val="50000"/>
                  </a:schemeClr>
                </a:solidFill>
              </a:rPr>
              <a:t> </a:t>
            </a:r>
            <a:r>
              <a:rPr lang="lv-LV" i="1" dirty="0" err="1" smtClean="0">
                <a:solidFill>
                  <a:schemeClr val="tx2">
                    <a:lumMod val="50000"/>
                  </a:schemeClr>
                </a:solidFill>
              </a:rPr>
              <a:t>Library</a:t>
            </a:r>
            <a:r>
              <a:rPr lang="lv-LV" i="1" dirty="0" smtClean="0">
                <a:solidFill>
                  <a:schemeClr val="tx2">
                    <a:lumMod val="50000"/>
                  </a:schemeClr>
                </a:solidFill>
              </a:rPr>
              <a:t> of </a:t>
            </a:r>
            <a:r>
              <a:rPr lang="lv-LV" i="1" dirty="0" err="1" smtClean="0">
                <a:solidFill>
                  <a:schemeClr val="tx2">
                    <a:lumMod val="50000"/>
                  </a:schemeClr>
                </a:solidFill>
              </a:rPr>
              <a:t>Medicine</a:t>
            </a:r>
            <a:r>
              <a:rPr lang="lv-LV" dirty="0" smtClean="0">
                <a:solidFill>
                  <a:schemeClr val="tx2">
                    <a:lumMod val="50000"/>
                  </a:schemeClr>
                </a:solidFill>
              </a:rPr>
              <a:t> darbību </a:t>
            </a:r>
          </a:p>
          <a:p>
            <a:r>
              <a:rPr lang="lv-LV" dirty="0" smtClean="0">
                <a:solidFill>
                  <a:schemeClr val="tx2">
                    <a:lumMod val="50000"/>
                  </a:schemeClr>
                </a:solidFill>
              </a:rPr>
              <a:t>NCBI nodrošina vairāku datu bāžu darbību un to publisko pieejamību, kā arī izstrādā dažādus bioinformātikas algoritmus un programmatūru </a:t>
            </a:r>
          </a:p>
          <a:p>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10</a:t>
            </a:fld>
            <a:endParaRPr lang="en-US"/>
          </a:p>
        </p:txBody>
      </p:sp>
      <p:sp>
        <p:nvSpPr>
          <p:cNvPr id="7" name="TextBox 6"/>
          <p:cNvSpPr txBox="1"/>
          <p:nvPr/>
        </p:nvSpPr>
        <p:spPr>
          <a:xfrm>
            <a:off x="1258888" y="6000768"/>
            <a:ext cx="7032694" cy="307777"/>
          </a:xfrm>
          <a:prstGeom prst="rect">
            <a:avLst/>
          </a:prstGeom>
          <a:noFill/>
        </p:spPr>
        <p:txBody>
          <a:bodyPr wrap="none" rtlCol="0">
            <a:spAutoFit/>
          </a:bodyPr>
          <a:lstStyle/>
          <a:p>
            <a:r>
              <a:rPr lang="en-US" sz="1400" dirty="0" smtClean="0">
                <a:latin typeface="+mn-lt"/>
              </a:rPr>
              <a:t>http://www.scq.ubc.ca/national-center-for-biotechnology-information-an-overview/</a:t>
            </a:r>
            <a:endParaRPr lang="en-US" sz="14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err="1" smtClean="0">
                <a:solidFill>
                  <a:schemeClr val="tx2">
                    <a:lumMod val="50000"/>
                  </a:schemeClr>
                </a:solidFill>
              </a:rPr>
              <a:t>GenBank</a:t>
            </a:r>
            <a:r>
              <a:rPr lang="lv-LV" dirty="0" smtClean="0">
                <a:solidFill>
                  <a:schemeClr val="tx2">
                    <a:lumMod val="50000"/>
                  </a:schemeClr>
                </a:solidFill>
              </a:rPr>
              <a:t>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err="1" smtClean="0">
                <a:solidFill>
                  <a:schemeClr val="tx2">
                    <a:lumMod val="50000"/>
                  </a:schemeClr>
                </a:solidFill>
              </a:rPr>
              <a:t>GenBank</a:t>
            </a:r>
            <a:r>
              <a:rPr lang="lv-LV" dirty="0" smtClean="0">
                <a:solidFill>
                  <a:schemeClr val="tx2">
                    <a:lumMod val="50000"/>
                  </a:schemeClr>
                </a:solidFill>
              </a:rPr>
              <a:t> ir DNS sekvenču datu bāze </a:t>
            </a:r>
          </a:p>
          <a:p>
            <a:r>
              <a:rPr lang="lv-LV" dirty="0" err="1" smtClean="0">
                <a:solidFill>
                  <a:schemeClr val="tx2">
                    <a:lumMod val="50000"/>
                  </a:schemeClr>
                </a:solidFill>
              </a:rPr>
              <a:t>GenBank</a:t>
            </a:r>
            <a:r>
              <a:rPr lang="lv-LV" dirty="0" smtClean="0">
                <a:solidFill>
                  <a:schemeClr val="tx2">
                    <a:lumMod val="50000"/>
                  </a:schemeClr>
                </a:solidFill>
              </a:rPr>
              <a:t> datu bāze izveidota vēl pirms NCBI, kas ir struktūrvienība, kas šobrīd nodrošina šīs datu bāzes uzturēšanu </a:t>
            </a:r>
          </a:p>
          <a:p>
            <a:r>
              <a:rPr lang="en-US" dirty="0" err="1" smtClean="0">
                <a:solidFill>
                  <a:schemeClr val="tx2">
                    <a:lumMod val="50000"/>
                  </a:schemeClr>
                </a:solidFill>
              </a:rPr>
              <a:t>Benson,D.A</a:t>
            </a:r>
            <a:r>
              <a:rPr lang="en-US" dirty="0" smtClean="0">
                <a:solidFill>
                  <a:schemeClr val="tx2">
                    <a:lumMod val="50000"/>
                  </a:schemeClr>
                </a:solidFill>
              </a:rPr>
              <a:t>., </a:t>
            </a:r>
            <a:r>
              <a:rPr lang="en-US" dirty="0" err="1" smtClean="0">
                <a:solidFill>
                  <a:schemeClr val="tx2">
                    <a:lumMod val="50000"/>
                  </a:schemeClr>
                </a:solidFill>
              </a:rPr>
              <a:t>Karsch-Mizrachi,I</a:t>
            </a:r>
            <a:r>
              <a:rPr lang="en-US" dirty="0" smtClean="0">
                <a:solidFill>
                  <a:schemeClr val="tx2">
                    <a:lumMod val="50000"/>
                  </a:schemeClr>
                </a:solidFill>
              </a:rPr>
              <a:t>., </a:t>
            </a:r>
            <a:r>
              <a:rPr lang="en-US" dirty="0" err="1" smtClean="0">
                <a:solidFill>
                  <a:schemeClr val="tx2">
                    <a:lumMod val="50000"/>
                  </a:schemeClr>
                </a:solidFill>
              </a:rPr>
              <a:t>Lipman,D.J</a:t>
            </a:r>
            <a:r>
              <a:rPr lang="en-US" dirty="0" smtClean="0">
                <a:solidFill>
                  <a:schemeClr val="tx2">
                    <a:lumMod val="50000"/>
                  </a:schemeClr>
                </a:solidFill>
              </a:rPr>
              <a:t>., </a:t>
            </a:r>
            <a:r>
              <a:rPr lang="en-US" dirty="0" err="1" smtClean="0">
                <a:solidFill>
                  <a:schemeClr val="tx2">
                    <a:lumMod val="50000"/>
                  </a:schemeClr>
                </a:solidFill>
              </a:rPr>
              <a:t>Ostell,J</a:t>
            </a:r>
            <a:r>
              <a:rPr lang="en-US" dirty="0" smtClean="0">
                <a:solidFill>
                  <a:schemeClr val="tx2">
                    <a:lumMod val="50000"/>
                  </a:schemeClr>
                </a:solidFill>
              </a:rPr>
              <a:t>. </a:t>
            </a:r>
            <a:r>
              <a:rPr lang="en-US" dirty="0" err="1" smtClean="0">
                <a:solidFill>
                  <a:schemeClr val="tx2">
                    <a:lumMod val="50000"/>
                  </a:schemeClr>
                </a:solidFill>
              </a:rPr>
              <a:t>Wheeler,D.L</a:t>
            </a:r>
            <a:r>
              <a:rPr lang="en-US" dirty="0" smtClean="0">
                <a:solidFill>
                  <a:schemeClr val="tx2">
                    <a:lumMod val="50000"/>
                  </a:schemeClr>
                </a:solidFill>
              </a:rPr>
              <a:t>. (200</a:t>
            </a:r>
            <a:r>
              <a:rPr lang="lv-LV" dirty="0" smtClean="0">
                <a:solidFill>
                  <a:schemeClr val="tx2">
                    <a:lumMod val="50000"/>
                  </a:schemeClr>
                </a:solidFill>
              </a:rPr>
              <a:t>7</a:t>
            </a:r>
            <a:r>
              <a:rPr lang="en-US" dirty="0" smtClean="0">
                <a:solidFill>
                  <a:schemeClr val="tx2">
                    <a:lumMod val="50000"/>
                  </a:schemeClr>
                </a:solidFill>
              </a:rPr>
              <a:t>) </a:t>
            </a:r>
            <a:r>
              <a:rPr lang="en-US" dirty="0" err="1" smtClean="0">
                <a:solidFill>
                  <a:schemeClr val="tx2">
                    <a:lumMod val="50000"/>
                  </a:schemeClr>
                </a:solidFill>
              </a:rPr>
              <a:t>GenBank</a:t>
            </a:r>
            <a:r>
              <a:rPr lang="en-US" dirty="0" smtClean="0">
                <a:solidFill>
                  <a:schemeClr val="tx2">
                    <a:lumMod val="50000"/>
                  </a:schemeClr>
                </a:solidFill>
              </a:rPr>
              <a:t>. Nucleic Acids Res., 3</a:t>
            </a:r>
            <a:r>
              <a:rPr lang="lv-LV" dirty="0" smtClean="0">
                <a:solidFill>
                  <a:schemeClr val="tx2">
                    <a:lumMod val="50000"/>
                  </a:schemeClr>
                </a:solidFill>
              </a:rPr>
              <a:t>5</a:t>
            </a:r>
            <a:r>
              <a:rPr lang="en-US" dirty="0" smtClean="0">
                <a:solidFill>
                  <a:schemeClr val="tx2">
                    <a:lumMod val="50000"/>
                  </a:schemeClr>
                </a:solidFill>
              </a:rPr>
              <a:t>, </a:t>
            </a:r>
            <a:r>
              <a:rPr lang="lv-LV" dirty="0" smtClean="0">
                <a:solidFill>
                  <a:schemeClr val="tx2">
                    <a:lumMod val="50000"/>
                  </a:schemeClr>
                </a:solidFill>
              </a:rPr>
              <a:t>D21-D25</a:t>
            </a: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12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26667" cy="622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885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13</a:t>
            </a:fld>
            <a:endParaRPr lang="en-US"/>
          </a:p>
        </p:txBody>
      </p:sp>
      <p:pic>
        <p:nvPicPr>
          <p:cNvPr id="65538" name="Picture 2"/>
          <p:cNvPicPr>
            <a:picLocks noChangeAspect="1" noChangeArrowheads="1"/>
          </p:cNvPicPr>
          <p:nvPr/>
        </p:nvPicPr>
        <p:blipFill>
          <a:blip r:embed="rId2"/>
          <a:srcRect/>
          <a:stretch>
            <a:fillRect/>
          </a:stretch>
        </p:blipFill>
        <p:spPr bwMode="auto">
          <a:xfrm>
            <a:off x="154870" y="714356"/>
            <a:ext cx="8721000"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188" y="274638"/>
            <a:ext cx="8075612" cy="1143000"/>
          </a:xfrm>
        </p:spPr>
        <p:txBody>
          <a:bodyPr>
            <a:normAutofit/>
          </a:bodyPr>
          <a:lstStyle/>
          <a:p>
            <a:r>
              <a:rPr lang="lv-LV" dirty="0" smtClean="0">
                <a:solidFill>
                  <a:schemeClr val="tx2">
                    <a:lumMod val="50000"/>
                  </a:schemeClr>
                </a:solidFill>
              </a:rPr>
              <a:t>NCBI datu bāzu saistība  </a:t>
            </a:r>
            <a:endParaRPr lang="en-US" dirty="0">
              <a:solidFill>
                <a:schemeClr val="tx2">
                  <a:lumMod val="50000"/>
                </a:schemeClr>
              </a:solidFill>
            </a:endParaRPr>
          </a:p>
        </p:txBody>
      </p:sp>
      <p:sp>
        <p:nvSpPr>
          <p:cNvPr id="2" name="Date Placeholder 1"/>
          <p:cNvSpPr>
            <a:spLocks noGrp="1"/>
          </p:cNvSpPr>
          <p:nvPr>
            <p:ph type="dt" sz="half" idx="10"/>
          </p:nvPr>
        </p:nvSpPr>
        <p:spPr/>
        <p:txBody>
          <a:bodyPr/>
          <a:lstStyle/>
          <a:p>
            <a:pPr>
              <a:defRPr/>
            </a:pPr>
            <a:r>
              <a:rPr lang="lv-LV" smtClean="0"/>
              <a:t>2011. gada 22. septembris</a:t>
            </a:r>
            <a:endParaRPr lang="en-US"/>
          </a:p>
        </p:txBody>
      </p:sp>
      <p:sp>
        <p:nvSpPr>
          <p:cNvPr id="3" name="Footer Placeholder 2"/>
          <p:cNvSpPr>
            <a:spLocks noGrp="1"/>
          </p:cNvSpPr>
          <p:nvPr>
            <p:ph type="ftr" sz="quarter" idx="11"/>
          </p:nvPr>
        </p:nvSpPr>
        <p:spPr/>
        <p:txBody>
          <a:bodyPr/>
          <a:lstStyle/>
          <a:p>
            <a:pPr>
              <a:defRPr/>
            </a:pPr>
            <a:r>
              <a:rPr lang="lv-LV" smtClean="0"/>
              <a:t>Mikrobioloģijas un biotehnoloģijas katedra</a:t>
            </a:r>
            <a:endParaRPr lang="en-US"/>
          </a:p>
        </p:txBody>
      </p:sp>
      <p:sp>
        <p:nvSpPr>
          <p:cNvPr id="4" name="Slide Number Placeholder 3"/>
          <p:cNvSpPr>
            <a:spLocks noGrp="1"/>
          </p:cNvSpPr>
          <p:nvPr>
            <p:ph type="sldNum" sz="quarter" idx="12"/>
          </p:nvPr>
        </p:nvSpPr>
        <p:spPr/>
        <p:txBody>
          <a:bodyPr/>
          <a:lstStyle/>
          <a:p>
            <a:pPr>
              <a:defRPr/>
            </a:pPr>
            <a:fld id="{A5DDD0DD-6A19-4091-A385-5A39C0A13185}" type="slidenum">
              <a:rPr lang="en-US" smtClean="0"/>
              <a:pPr>
                <a:defRPr/>
              </a:pPr>
              <a:t>14</a:t>
            </a:fld>
            <a:endParaRPr lang="en-US"/>
          </a:p>
        </p:txBody>
      </p:sp>
      <p:pic>
        <p:nvPicPr>
          <p:cNvPr id="66562" name="Picture 2"/>
          <p:cNvPicPr>
            <a:picLocks noChangeAspect="1" noChangeArrowheads="1"/>
          </p:cNvPicPr>
          <p:nvPr/>
        </p:nvPicPr>
        <p:blipFill>
          <a:blip r:embed="rId2"/>
          <a:srcRect/>
          <a:stretch>
            <a:fillRect/>
          </a:stretch>
        </p:blipFill>
        <p:spPr bwMode="auto">
          <a:xfrm>
            <a:off x="2714612" y="1928802"/>
            <a:ext cx="3884293" cy="3629039"/>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a:srcRect/>
          <a:stretch>
            <a:fillRect/>
          </a:stretch>
        </p:blipFill>
        <p:spPr bwMode="auto">
          <a:xfrm>
            <a:off x="2143108" y="1285860"/>
            <a:ext cx="5280041" cy="50183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lv-LV" smtClean="0"/>
              <a:t>2011. gada 22. septembris</a:t>
            </a:r>
            <a:endParaRPr lang="en-US"/>
          </a:p>
        </p:txBody>
      </p:sp>
      <p:sp>
        <p:nvSpPr>
          <p:cNvPr id="4" name="Footer Placeholder 3"/>
          <p:cNvSpPr>
            <a:spLocks noGrp="1"/>
          </p:cNvSpPr>
          <p:nvPr>
            <p:ph type="ftr" sz="quarter" idx="11"/>
          </p:nvPr>
        </p:nvSpPr>
        <p:spPr/>
        <p:txBody>
          <a:bodyPr/>
          <a:lstStyle/>
          <a:p>
            <a:pPr>
              <a:defRPr/>
            </a:pPr>
            <a:r>
              <a:rPr lang="lv-LV" smtClean="0"/>
              <a:t>Mikrobioloģijas un biotehnoloģijas katedra</a:t>
            </a:r>
            <a:endParaRPr lang="en-US"/>
          </a:p>
        </p:txBody>
      </p:sp>
      <p:sp>
        <p:nvSpPr>
          <p:cNvPr id="5" name="Slide Number Placeholder 4"/>
          <p:cNvSpPr>
            <a:spLocks noGrp="1"/>
          </p:cNvSpPr>
          <p:nvPr>
            <p:ph type="sldNum" sz="quarter" idx="12"/>
          </p:nvPr>
        </p:nvSpPr>
        <p:spPr/>
        <p:txBody>
          <a:bodyPr/>
          <a:lstStyle/>
          <a:p>
            <a:pPr>
              <a:defRPr/>
            </a:pPr>
            <a:fld id="{9164875E-F41A-43BA-938A-7D72A93CB29B}" type="slidenum">
              <a:rPr lang="en-US" smtClean="0"/>
              <a:pPr>
                <a:defRPr/>
              </a:pPr>
              <a:t>15</a:t>
            </a:fld>
            <a:endParaRPr lang="en-US"/>
          </a:p>
        </p:txBody>
      </p:sp>
      <p:pic>
        <p:nvPicPr>
          <p:cNvPr id="67586" name="Picture 2"/>
          <p:cNvPicPr>
            <a:picLocks noChangeAspect="1" noChangeArrowheads="1"/>
          </p:cNvPicPr>
          <p:nvPr/>
        </p:nvPicPr>
        <p:blipFill>
          <a:blip r:embed="rId2"/>
          <a:srcRect/>
          <a:stretch>
            <a:fillRect/>
          </a:stretch>
        </p:blipFill>
        <p:spPr bwMode="auto">
          <a:xfrm>
            <a:off x="1428728" y="491331"/>
            <a:ext cx="3208337" cy="5875337"/>
          </a:xfrm>
          <a:prstGeom prst="rect">
            <a:avLst/>
          </a:prstGeom>
          <a:noFill/>
          <a:ln w="9525">
            <a:noFill/>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4786314" y="1359693"/>
            <a:ext cx="4008437" cy="4138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fontScale="90000"/>
          </a:bodyPr>
          <a:lstStyle/>
          <a:p>
            <a:r>
              <a:rPr lang="lv-LV" dirty="0" smtClean="0">
                <a:solidFill>
                  <a:schemeClr val="tx2">
                    <a:lumMod val="50000"/>
                  </a:schemeClr>
                </a:solidFill>
              </a:rPr>
              <a:t>Primāro datu bāzu meklēšanas sistēmas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err="1" smtClean="0">
                <a:solidFill>
                  <a:schemeClr val="tx2">
                    <a:lumMod val="50000"/>
                  </a:schemeClr>
                </a:solidFill>
              </a:rPr>
              <a:t>GenBank</a:t>
            </a:r>
            <a:r>
              <a:rPr lang="lv-LV" dirty="0" smtClean="0">
                <a:solidFill>
                  <a:schemeClr val="tx2">
                    <a:lumMod val="50000"/>
                  </a:schemeClr>
                </a:solidFill>
              </a:rPr>
              <a:t> un EMBL priekšrocība ir to integrētās meklēšanas sistēmas </a:t>
            </a:r>
          </a:p>
          <a:p>
            <a:r>
              <a:rPr lang="lv-LV" dirty="0" smtClean="0">
                <a:solidFill>
                  <a:schemeClr val="tx2">
                    <a:lumMod val="50000"/>
                  </a:schemeClr>
                </a:solidFill>
              </a:rPr>
              <a:t>NCBI </a:t>
            </a:r>
            <a:r>
              <a:rPr lang="lv-LV" dirty="0" err="1" smtClean="0">
                <a:solidFill>
                  <a:schemeClr val="tx2">
                    <a:lumMod val="50000"/>
                  </a:schemeClr>
                </a:solidFill>
              </a:rPr>
              <a:t>Entrez</a:t>
            </a:r>
            <a:r>
              <a:rPr lang="lv-LV" dirty="0" smtClean="0">
                <a:solidFill>
                  <a:schemeClr val="tx2">
                    <a:lumMod val="50000"/>
                  </a:schemeClr>
                </a:solidFill>
              </a:rPr>
              <a:t> un EMBL SRS (</a:t>
            </a:r>
            <a:r>
              <a:rPr lang="lv-LV" i="1" dirty="0" err="1" smtClean="0">
                <a:solidFill>
                  <a:schemeClr val="tx2">
                    <a:lumMod val="50000"/>
                  </a:schemeClr>
                </a:solidFill>
              </a:rPr>
              <a:t>Sequence</a:t>
            </a:r>
            <a:r>
              <a:rPr lang="lv-LV" i="1" dirty="0" smtClean="0">
                <a:solidFill>
                  <a:schemeClr val="tx2">
                    <a:lumMod val="50000"/>
                  </a:schemeClr>
                </a:solidFill>
              </a:rPr>
              <a:t> </a:t>
            </a:r>
            <a:r>
              <a:rPr lang="lv-LV" i="1" dirty="0" err="1" smtClean="0">
                <a:solidFill>
                  <a:schemeClr val="tx2">
                    <a:lumMod val="50000"/>
                  </a:schemeClr>
                </a:solidFill>
              </a:rPr>
              <a:t>Retrieval</a:t>
            </a:r>
            <a:r>
              <a:rPr lang="lv-LV" i="1" dirty="0" smtClean="0">
                <a:solidFill>
                  <a:schemeClr val="tx2">
                    <a:lumMod val="50000"/>
                  </a:schemeClr>
                </a:solidFill>
              </a:rPr>
              <a:t> </a:t>
            </a:r>
            <a:r>
              <a:rPr lang="lv-LV" i="1" dirty="0" err="1" smtClean="0">
                <a:solidFill>
                  <a:schemeClr val="tx2">
                    <a:lumMod val="50000"/>
                  </a:schemeClr>
                </a:solidFill>
              </a:rPr>
              <a:t>System</a:t>
            </a:r>
            <a:r>
              <a:rPr lang="lv-LV" dirty="0" smtClean="0">
                <a:solidFill>
                  <a:schemeClr val="tx2">
                    <a:lumMod val="50000"/>
                  </a:schemeClr>
                </a:solidFill>
              </a:rPr>
              <a:t>)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17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394286" cy="61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lv-LV" smtClean="0"/>
              <a:t>2011. gada 22. septembris</a:t>
            </a:r>
            <a:endParaRPr lang="en-US"/>
          </a:p>
        </p:txBody>
      </p:sp>
      <p:sp>
        <p:nvSpPr>
          <p:cNvPr id="3" name="Footer Placeholder 2"/>
          <p:cNvSpPr>
            <a:spLocks noGrp="1"/>
          </p:cNvSpPr>
          <p:nvPr>
            <p:ph type="ftr" sz="quarter" idx="11"/>
          </p:nvPr>
        </p:nvSpPr>
        <p:spPr/>
        <p:txBody>
          <a:bodyPr/>
          <a:lstStyle/>
          <a:p>
            <a:pPr>
              <a:defRPr/>
            </a:pPr>
            <a:r>
              <a:rPr lang="lv-LV" smtClean="0"/>
              <a:t>Mikrobioloģijas un biotehnoloģijas katedra</a:t>
            </a:r>
            <a:endParaRPr lang="en-US"/>
          </a:p>
        </p:txBody>
      </p:sp>
      <p:sp>
        <p:nvSpPr>
          <p:cNvPr id="4" name="Slide Number Placeholder 3"/>
          <p:cNvSpPr>
            <a:spLocks noGrp="1"/>
          </p:cNvSpPr>
          <p:nvPr>
            <p:ph type="sldNum" sz="quarter" idx="12"/>
          </p:nvPr>
        </p:nvSpPr>
        <p:spPr/>
        <p:txBody>
          <a:bodyPr/>
          <a:lstStyle/>
          <a:p>
            <a:pPr>
              <a:defRPr/>
            </a:pPr>
            <a:fld id="{A5DDD0DD-6A19-4091-A385-5A39C0A13185}" type="slidenum">
              <a:rPr lang="en-US" smtClean="0"/>
              <a:pPr>
                <a:defRPr/>
              </a:pPr>
              <a:t>18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285750"/>
            <a:ext cx="7932737"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74638"/>
            <a:ext cx="8075612" cy="1143000"/>
          </a:xfrm>
        </p:spPr>
        <p:txBody>
          <a:bodyPr>
            <a:normAutofit fontScale="90000"/>
          </a:bodyPr>
          <a:lstStyle/>
          <a:p>
            <a:r>
              <a:rPr lang="lv-LV" dirty="0" smtClean="0">
                <a:solidFill>
                  <a:schemeClr val="tx2">
                    <a:lumMod val="50000"/>
                  </a:schemeClr>
                </a:solidFill>
              </a:rPr>
              <a:t>Genomu izmēru salīdzinājums (</a:t>
            </a:r>
            <a:r>
              <a:rPr lang="lv-LV" dirty="0" err="1" smtClean="0">
                <a:solidFill>
                  <a:schemeClr val="tx2">
                    <a:lumMod val="50000"/>
                  </a:schemeClr>
                </a:solidFill>
              </a:rPr>
              <a:t>mb</a:t>
            </a:r>
            <a:r>
              <a:rPr lang="lv-LV" dirty="0" smtClean="0">
                <a:solidFill>
                  <a:schemeClr val="tx2">
                    <a:lumMod val="50000"/>
                  </a:schemeClr>
                </a:solidFill>
              </a:rPr>
              <a:t>)</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19</a:t>
            </a:fld>
            <a:endParaRPr lang="en-US"/>
          </a:p>
        </p:txBody>
      </p:sp>
      <p:graphicFrame>
        <p:nvGraphicFramePr>
          <p:cNvPr id="8" name="Chart 7"/>
          <p:cNvGraphicFramePr>
            <a:graphicFrameLocks/>
          </p:cNvGraphicFramePr>
          <p:nvPr>
            <p:extLst>
              <p:ext uri="{D42A27DB-BD31-4B8C-83A1-F6EECF244321}">
                <p14:modId xmlns:p14="http://schemas.microsoft.com/office/powerpoint/2010/main" val="534059708"/>
              </p:ext>
            </p:extLst>
          </p:nvPr>
        </p:nvGraphicFramePr>
        <p:xfrm>
          <a:off x="1043608" y="1989138"/>
          <a:ext cx="7128792" cy="43201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8888" y="274638"/>
            <a:ext cx="7427912" cy="1143000"/>
          </a:xfrm>
        </p:spPr>
        <p:txBody>
          <a:bodyPr/>
          <a:lstStyle/>
          <a:p>
            <a:r>
              <a:rPr lang="lv-LV" dirty="0" smtClean="0">
                <a:solidFill>
                  <a:schemeClr val="tx2">
                    <a:lumMod val="50000"/>
                  </a:schemeClr>
                </a:solidFill>
              </a:rPr>
              <a:t>Lekciju saraksts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15.09.2011</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2</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765457352"/>
              </p:ext>
            </p:extLst>
          </p:nvPr>
        </p:nvGraphicFramePr>
        <p:xfrm>
          <a:off x="467544" y="1916832"/>
          <a:ext cx="8229599" cy="4540816"/>
        </p:xfrm>
        <a:graphic>
          <a:graphicData uri="http://schemas.openxmlformats.org/drawingml/2006/table">
            <a:tbl>
              <a:tblPr>
                <a:tableStyleId>{5C22544A-7EE6-4342-B048-85BDC9FD1C3A}</a:tableStyleId>
              </a:tblPr>
              <a:tblGrid>
                <a:gridCol w="445099"/>
                <a:gridCol w="851045"/>
                <a:gridCol w="6933455"/>
              </a:tblGrid>
              <a:tr h="170660">
                <a:tc>
                  <a:txBody>
                    <a:bodyPr/>
                    <a:lstStyle/>
                    <a:p>
                      <a:pPr algn="ctr" fontAlgn="b"/>
                      <a:r>
                        <a:rPr lang="lv-LV" sz="1200" u="none" strike="noStrike" dirty="0" err="1">
                          <a:effectLst/>
                        </a:rPr>
                        <a:t>N.p.k</a:t>
                      </a:r>
                      <a:r>
                        <a:rPr lang="lv-LV" sz="1200" u="none" strike="noStrike" dirty="0">
                          <a:effectLst/>
                        </a:rPr>
                        <a:t>. </a:t>
                      </a:r>
                      <a:endParaRPr lang="lv-LV" sz="1200" b="1" i="0" u="none" strike="noStrike" dirty="0">
                        <a:solidFill>
                          <a:srgbClr val="000000"/>
                        </a:solidFill>
                        <a:effectLst/>
                        <a:latin typeface="Arial"/>
                      </a:endParaRPr>
                    </a:p>
                  </a:txBody>
                  <a:tcPr marL="9481" marR="9481" marT="9481" marB="0" anchor="b"/>
                </a:tc>
                <a:tc>
                  <a:txBody>
                    <a:bodyPr/>
                    <a:lstStyle/>
                    <a:p>
                      <a:pPr algn="ctr" fontAlgn="b"/>
                      <a:r>
                        <a:rPr lang="lv-LV" sz="1200" u="none" strike="noStrike">
                          <a:effectLst/>
                        </a:rPr>
                        <a:t>Datums</a:t>
                      </a:r>
                      <a:endParaRPr lang="lv-LV" sz="1200" b="1" i="0" u="none" strike="noStrike">
                        <a:solidFill>
                          <a:srgbClr val="000000"/>
                        </a:solidFill>
                        <a:effectLst/>
                        <a:latin typeface="Arial"/>
                      </a:endParaRPr>
                    </a:p>
                  </a:txBody>
                  <a:tcPr marL="9481" marR="9481" marT="9481" marB="0" anchor="b"/>
                </a:tc>
                <a:tc>
                  <a:txBody>
                    <a:bodyPr/>
                    <a:lstStyle/>
                    <a:p>
                      <a:pPr algn="l" fontAlgn="b"/>
                      <a:r>
                        <a:rPr lang="lv-LV" sz="1200" u="none" strike="noStrike" dirty="0">
                          <a:effectLst/>
                        </a:rPr>
                        <a:t>Lekcijas temats</a:t>
                      </a:r>
                      <a:endParaRPr lang="lv-LV" sz="1200" b="1" i="0" u="none" strike="noStrike" dirty="0">
                        <a:solidFill>
                          <a:srgbClr val="000000"/>
                        </a:solidFill>
                        <a:effectLst/>
                        <a:latin typeface="Arial"/>
                      </a:endParaRPr>
                    </a:p>
                  </a:txBody>
                  <a:tcPr marL="9481" marR="9481" marT="9481" marB="0" anchor="b"/>
                </a:tc>
              </a:tr>
              <a:tr h="331839">
                <a:tc>
                  <a:txBody>
                    <a:bodyPr/>
                    <a:lstStyle/>
                    <a:p>
                      <a:pPr algn="ctr" fontAlgn="ctr"/>
                      <a:r>
                        <a:rPr lang="lv-LV" sz="1200" u="none" strike="noStrike">
                          <a:effectLst/>
                        </a:rPr>
                        <a:t>1.</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15.09.2011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dirty="0">
                          <a:effectLst/>
                        </a:rPr>
                        <a:t>Ievadlekcija. Prasības kursa apgūšanai un literatūras avoti. Bioinformātikas jēdziens. Kas ir bioinformātika un kāpēc tā biologiem vajadzīga? Bioloģija, statistika, informācijas tehnoloģijas un programmēšana kā bioinformātikas pamatelementi </a:t>
                      </a:r>
                      <a:endParaRPr lang="lv-LV" sz="1200" b="0" i="0" u="none" strike="noStrike" dirty="0">
                        <a:solidFill>
                          <a:srgbClr val="4F6228"/>
                        </a:solidFill>
                        <a:effectLst/>
                        <a:latin typeface="Arial"/>
                      </a:endParaRPr>
                    </a:p>
                  </a:txBody>
                  <a:tcPr marL="9481" marR="9481" marT="9481" marB="0" anchor="ctr"/>
                </a:tc>
              </a:tr>
              <a:tr h="170660">
                <a:tc>
                  <a:txBody>
                    <a:bodyPr/>
                    <a:lstStyle/>
                    <a:p>
                      <a:pPr algn="ctr" fontAlgn="ctr"/>
                      <a:r>
                        <a:rPr lang="lv-LV" sz="1200" u="none" strike="noStrike">
                          <a:effectLst/>
                        </a:rPr>
                        <a:t>2.</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22.09.2011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dirty="0">
                          <a:effectLst/>
                        </a:rPr>
                        <a:t>Bioloģiskās informācijas veidi un apjoms. Genomu organizācija. Modernās genomu analīzes metodes</a:t>
                      </a:r>
                      <a:endParaRPr lang="lv-LV" sz="1200" b="0" i="0" u="none" strike="noStrike" dirty="0">
                        <a:solidFill>
                          <a:srgbClr val="4F6228"/>
                        </a:solidFill>
                        <a:effectLst/>
                        <a:latin typeface="Arial"/>
                      </a:endParaRPr>
                    </a:p>
                  </a:txBody>
                  <a:tcPr marL="9481" marR="9481" marT="9481" marB="0" anchor="ctr"/>
                </a:tc>
              </a:tr>
              <a:tr h="170660">
                <a:tc>
                  <a:txBody>
                    <a:bodyPr/>
                    <a:lstStyle/>
                    <a:p>
                      <a:pPr algn="ctr" fontAlgn="ctr"/>
                      <a:r>
                        <a:rPr lang="lv-LV" sz="1200" u="none" strike="noStrike">
                          <a:effectLst/>
                        </a:rPr>
                        <a:t>3.</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29.09.2011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dirty="0">
                          <a:effectLst/>
                        </a:rPr>
                        <a:t>Genomu evolūcija. Salīdzinošā genomika </a:t>
                      </a:r>
                      <a:endParaRPr lang="lv-LV" sz="1200" b="0" i="0" u="none" strike="noStrike" dirty="0">
                        <a:solidFill>
                          <a:srgbClr val="4F6228"/>
                        </a:solidFill>
                        <a:effectLst/>
                        <a:latin typeface="Arial"/>
                      </a:endParaRPr>
                    </a:p>
                  </a:txBody>
                  <a:tcPr marL="9481" marR="9481" marT="9481" marB="0" anchor="ctr"/>
                </a:tc>
              </a:tr>
              <a:tr h="170660">
                <a:tc>
                  <a:txBody>
                    <a:bodyPr/>
                    <a:lstStyle/>
                    <a:p>
                      <a:pPr algn="ctr" fontAlgn="ctr"/>
                      <a:r>
                        <a:rPr lang="lv-LV" sz="1200" u="none" strike="noStrike">
                          <a:effectLst/>
                        </a:rPr>
                        <a:t>4.</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06.10.2011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dirty="0">
                          <a:effectLst/>
                        </a:rPr>
                        <a:t>Bioloģiskās informācijas datubāzes. Informācijas meklēšanas un iegūšanas sistēmas </a:t>
                      </a:r>
                      <a:endParaRPr lang="lv-LV" sz="1200" b="0" i="0" u="none" strike="noStrike" dirty="0">
                        <a:solidFill>
                          <a:srgbClr val="4F6228"/>
                        </a:solidFill>
                        <a:effectLst/>
                        <a:latin typeface="Arial"/>
                      </a:endParaRPr>
                    </a:p>
                  </a:txBody>
                  <a:tcPr marL="9481" marR="9481" marT="9481" marB="0" anchor="ctr"/>
                </a:tc>
              </a:tr>
              <a:tr h="170660">
                <a:tc>
                  <a:txBody>
                    <a:bodyPr/>
                    <a:lstStyle/>
                    <a:p>
                      <a:pPr algn="ctr" fontAlgn="ctr"/>
                      <a:r>
                        <a:rPr lang="lv-LV" sz="1200" u="none" strike="noStrike">
                          <a:effectLst/>
                        </a:rPr>
                        <a:t>5.</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13.10.2011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dirty="0">
                          <a:effectLst/>
                        </a:rPr>
                        <a:t>Dažādu bioloģiskās informācijas </a:t>
                      </a:r>
                      <a:r>
                        <a:rPr lang="lv-LV" sz="1200" u="none" strike="noStrike" dirty="0" err="1">
                          <a:effectLst/>
                        </a:rPr>
                        <a:t>datubāžu</a:t>
                      </a:r>
                      <a:r>
                        <a:rPr lang="lv-LV" sz="1200" u="none" strike="noStrike" dirty="0">
                          <a:effectLst/>
                        </a:rPr>
                        <a:t> izmantošanas piemēri </a:t>
                      </a:r>
                      <a:endParaRPr lang="lv-LV" sz="1200" b="0" i="0" u="none" strike="noStrike" dirty="0">
                        <a:solidFill>
                          <a:srgbClr val="4F6228"/>
                        </a:solidFill>
                        <a:effectLst/>
                        <a:latin typeface="Arial"/>
                      </a:endParaRPr>
                    </a:p>
                  </a:txBody>
                  <a:tcPr marL="9481" marR="9481" marT="9481" marB="0" anchor="ctr"/>
                </a:tc>
              </a:tr>
              <a:tr h="312876">
                <a:tc>
                  <a:txBody>
                    <a:bodyPr/>
                    <a:lstStyle/>
                    <a:p>
                      <a:pPr algn="ctr" fontAlgn="ctr"/>
                      <a:r>
                        <a:rPr lang="lv-LV" sz="1200" u="none" strike="noStrike">
                          <a:effectLst/>
                        </a:rPr>
                        <a:t>6.</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20.10.2011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dirty="0">
                          <a:effectLst/>
                        </a:rPr>
                        <a:t>Nukleīnskābju un proteīnu sekvenču līdzības pamatprincipi. Nukleīnskābju un proteīnu sekvenču pāru salīdzināšana. BLAST veidi </a:t>
                      </a:r>
                      <a:endParaRPr lang="lv-LV" sz="1200" b="0" i="0" u="none" strike="noStrike" dirty="0">
                        <a:solidFill>
                          <a:srgbClr val="4F6228"/>
                        </a:solidFill>
                        <a:effectLst/>
                        <a:latin typeface="Arial"/>
                      </a:endParaRPr>
                    </a:p>
                  </a:txBody>
                  <a:tcPr marL="9481" marR="9481" marT="9481" marB="0" anchor="ctr"/>
                </a:tc>
              </a:tr>
              <a:tr h="331839">
                <a:tc>
                  <a:txBody>
                    <a:bodyPr/>
                    <a:lstStyle/>
                    <a:p>
                      <a:pPr algn="ctr" fontAlgn="ctr"/>
                      <a:r>
                        <a:rPr lang="lv-LV" sz="1200" u="none" strike="noStrike">
                          <a:effectLst/>
                        </a:rPr>
                        <a:t>7.</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27.10.2011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dirty="0">
                          <a:effectLst/>
                        </a:rPr>
                        <a:t>Nukleīnskābju un proteīnu daudzkārtējās salīdzināšanas metodes, to priekšrocības un pielietošanas nosacījumi. Datorprogrammas nukleīnskābju un proteīnu sekvenču daudzkārtējai salīdzināšanai </a:t>
                      </a:r>
                      <a:endParaRPr lang="lv-LV" sz="1200" b="0" i="0" u="none" strike="noStrike" dirty="0">
                        <a:solidFill>
                          <a:srgbClr val="4F6228"/>
                        </a:solidFill>
                        <a:effectLst/>
                        <a:latin typeface="Arial"/>
                      </a:endParaRPr>
                    </a:p>
                  </a:txBody>
                  <a:tcPr marL="9481" marR="9481" marT="9481" marB="0" anchor="ctr"/>
                </a:tc>
              </a:tr>
              <a:tr h="331839">
                <a:tc>
                  <a:txBody>
                    <a:bodyPr/>
                    <a:lstStyle/>
                    <a:p>
                      <a:pPr algn="ctr" fontAlgn="ctr"/>
                      <a:r>
                        <a:rPr lang="lv-LV" sz="1200" u="none" strike="noStrike" dirty="0">
                          <a:effectLst/>
                        </a:rPr>
                        <a:t>8.</a:t>
                      </a:r>
                      <a:endParaRPr lang="lv-LV" sz="1200" b="0" i="0" u="none" strike="noStrike" dirty="0">
                        <a:solidFill>
                          <a:srgbClr val="4F6228"/>
                        </a:solidFill>
                        <a:effectLst/>
                        <a:latin typeface="Arial"/>
                      </a:endParaRPr>
                    </a:p>
                  </a:txBody>
                  <a:tcPr marL="9481" marR="9481" marT="9481" marB="0" anchor="ctr"/>
                </a:tc>
                <a:tc>
                  <a:txBody>
                    <a:bodyPr/>
                    <a:lstStyle/>
                    <a:p>
                      <a:pPr algn="ctr" fontAlgn="ctr"/>
                      <a:r>
                        <a:rPr lang="lv-LV" sz="1200" u="none" strike="noStrike" dirty="0">
                          <a:effectLst/>
                        </a:rPr>
                        <a:t>03.11.2011</a:t>
                      </a:r>
                      <a:endParaRPr lang="lv-LV" sz="1200" b="0" i="0" u="none" strike="noStrike" dirty="0">
                        <a:solidFill>
                          <a:srgbClr val="4F6228"/>
                        </a:solidFill>
                        <a:effectLst/>
                        <a:latin typeface="Arial"/>
                      </a:endParaRPr>
                    </a:p>
                  </a:txBody>
                  <a:tcPr marL="9481" marR="9481" marT="9481" marB="0" anchor="ctr"/>
                </a:tc>
                <a:tc>
                  <a:txBody>
                    <a:bodyPr/>
                    <a:lstStyle/>
                    <a:p>
                      <a:pPr algn="l" fontAlgn="ctr"/>
                      <a:r>
                        <a:rPr lang="lv-LV" sz="1200" u="none" strike="noStrike" dirty="0">
                          <a:effectLst/>
                        </a:rPr>
                        <a:t>Seminārs un uzdevumu pārbaude par tēmām, kas saistītas ar informācijas meklēšanu datu bāzēs un sekvenču homoloģijas meklēšanu </a:t>
                      </a:r>
                      <a:endParaRPr lang="lv-LV" sz="1200" b="0" i="0" u="none" strike="noStrike" dirty="0">
                        <a:solidFill>
                          <a:srgbClr val="4F6228"/>
                        </a:solidFill>
                        <a:effectLst/>
                        <a:latin typeface="Arial"/>
                      </a:endParaRPr>
                    </a:p>
                  </a:txBody>
                  <a:tcPr marL="9481" marR="9481" marT="9481" marB="0" anchor="ctr"/>
                </a:tc>
              </a:tr>
              <a:tr h="170660">
                <a:tc>
                  <a:txBody>
                    <a:bodyPr/>
                    <a:lstStyle/>
                    <a:p>
                      <a:pPr algn="ctr" fontAlgn="ctr"/>
                      <a:r>
                        <a:rPr lang="lv-LV" sz="1200" u="none" strike="noStrike">
                          <a:effectLst/>
                        </a:rPr>
                        <a:t>9.</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10.11.2011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a:effectLst/>
                        </a:rPr>
                        <a:t>Filoģenētika. Klāsteru un kladistiskās metodes filoģenētisko koku rekonstruēšanā </a:t>
                      </a:r>
                      <a:endParaRPr lang="lv-LV" sz="1200" b="0" i="0" u="none" strike="noStrike">
                        <a:solidFill>
                          <a:srgbClr val="4F6228"/>
                        </a:solidFill>
                        <a:effectLst/>
                        <a:latin typeface="Arial"/>
                      </a:endParaRPr>
                    </a:p>
                  </a:txBody>
                  <a:tcPr marL="9481" marR="9481" marT="9481" marB="0" anchor="ctr"/>
                </a:tc>
              </a:tr>
              <a:tr h="170660">
                <a:tc>
                  <a:txBody>
                    <a:bodyPr/>
                    <a:lstStyle/>
                    <a:p>
                      <a:pPr algn="ctr" fontAlgn="ctr"/>
                      <a:r>
                        <a:rPr lang="lv-LV" sz="1200" u="none" strike="noStrike">
                          <a:effectLst/>
                        </a:rPr>
                        <a:t>10.</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17.11.2011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a:effectLst/>
                        </a:rPr>
                        <a:t>Datorprogrammas nukleīnskābju un proteīnu sekvenču filoģenētiskajai analīzei </a:t>
                      </a:r>
                      <a:endParaRPr lang="lv-LV" sz="1200" b="0" i="0" u="none" strike="noStrike">
                        <a:solidFill>
                          <a:srgbClr val="4F6228"/>
                        </a:solidFill>
                        <a:effectLst/>
                        <a:latin typeface="Arial"/>
                      </a:endParaRPr>
                    </a:p>
                  </a:txBody>
                  <a:tcPr marL="9481" marR="9481" marT="9481" marB="0" anchor="ctr"/>
                </a:tc>
              </a:tr>
              <a:tr h="331839">
                <a:tc>
                  <a:txBody>
                    <a:bodyPr/>
                    <a:lstStyle/>
                    <a:p>
                      <a:pPr algn="ctr" fontAlgn="ctr"/>
                      <a:r>
                        <a:rPr lang="lv-LV" sz="1200" u="none" strike="noStrike">
                          <a:effectLst/>
                        </a:rPr>
                        <a:t>11.</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24.11.2011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a:effectLst/>
                        </a:rPr>
                        <a:t>Makromolekulu telpiskā struktūra un tās paredzēšana. DNS topoloģija. Proteīnu struktūras paredzēšana, modelēšana un pielietojums farmakoloģijā </a:t>
                      </a:r>
                      <a:endParaRPr lang="lv-LV" sz="1200" b="0" i="0" u="none" strike="noStrike">
                        <a:solidFill>
                          <a:srgbClr val="4F6228"/>
                        </a:solidFill>
                        <a:effectLst/>
                        <a:latin typeface="Arial"/>
                      </a:endParaRPr>
                    </a:p>
                  </a:txBody>
                  <a:tcPr marL="9481" marR="9481" marT="9481" marB="0" anchor="ctr"/>
                </a:tc>
              </a:tr>
              <a:tr h="170660">
                <a:tc>
                  <a:txBody>
                    <a:bodyPr/>
                    <a:lstStyle/>
                    <a:p>
                      <a:pPr algn="ctr" fontAlgn="ctr"/>
                      <a:r>
                        <a:rPr lang="lv-LV" sz="1200" u="none" strike="noStrike">
                          <a:effectLst/>
                        </a:rPr>
                        <a:t>12.</a:t>
                      </a:r>
                      <a:endParaRPr lang="lv-LV" sz="1200" b="0" i="0" u="none" strike="noStrike">
                        <a:solidFill>
                          <a:srgbClr val="4F6228"/>
                        </a:solidFill>
                        <a:effectLst/>
                        <a:latin typeface="Arial"/>
                      </a:endParaRPr>
                    </a:p>
                  </a:txBody>
                  <a:tcPr marL="9481" marR="9481" marT="9481" marB="0" anchor="ctr"/>
                </a:tc>
                <a:tc>
                  <a:txBody>
                    <a:bodyPr/>
                    <a:lstStyle/>
                    <a:p>
                      <a:pPr algn="ctr" fontAlgn="ctr"/>
                      <a:r>
                        <a:rPr lang="lv-LV" sz="1200" u="none" strike="noStrike">
                          <a:effectLst/>
                        </a:rPr>
                        <a:t>01.12.2011</a:t>
                      </a:r>
                      <a:endParaRPr lang="lv-LV" sz="1200" b="0" i="0" u="none" strike="noStrike">
                        <a:solidFill>
                          <a:srgbClr val="4F6228"/>
                        </a:solidFill>
                        <a:effectLst/>
                        <a:latin typeface="Arial"/>
                      </a:endParaRPr>
                    </a:p>
                  </a:txBody>
                  <a:tcPr marL="9481" marR="9481" marT="9481" marB="0" anchor="ctr"/>
                </a:tc>
                <a:tc>
                  <a:txBody>
                    <a:bodyPr/>
                    <a:lstStyle/>
                    <a:p>
                      <a:pPr algn="l" fontAlgn="ctr"/>
                      <a:r>
                        <a:rPr lang="lv-LV" sz="1200" u="none" strike="noStrike" dirty="0">
                          <a:effectLst/>
                        </a:rPr>
                        <a:t>Genoma ekspresijas analīze. </a:t>
                      </a:r>
                      <a:r>
                        <a:rPr lang="lv-LV" sz="1200" u="none" strike="noStrike" dirty="0" err="1">
                          <a:effectLst/>
                        </a:rPr>
                        <a:t>Transkriptomika</a:t>
                      </a:r>
                      <a:r>
                        <a:rPr lang="lv-LV" sz="1200" u="none" strike="noStrike" dirty="0">
                          <a:effectLst/>
                        </a:rPr>
                        <a:t>. DNS </a:t>
                      </a:r>
                      <a:r>
                        <a:rPr lang="lv-LV" sz="1200" u="none" strike="noStrike" dirty="0" err="1">
                          <a:effectLst/>
                        </a:rPr>
                        <a:t>čipi</a:t>
                      </a:r>
                      <a:r>
                        <a:rPr lang="lv-LV" sz="1200" u="none" strike="noStrike" dirty="0">
                          <a:effectLst/>
                        </a:rPr>
                        <a:t> genomu polimorfisma analīzē. Gēnu ekspresijas ģenētika </a:t>
                      </a:r>
                      <a:endParaRPr lang="lv-LV" sz="1200" b="0" i="0" u="none" strike="noStrike" dirty="0">
                        <a:solidFill>
                          <a:srgbClr val="4F6228"/>
                        </a:solidFill>
                        <a:effectLst/>
                        <a:latin typeface="Arial"/>
                      </a:endParaRPr>
                    </a:p>
                  </a:txBody>
                  <a:tcPr marL="9481" marR="9481" marT="9481" marB="0" anchor="ctr"/>
                </a:tc>
              </a:tr>
              <a:tr h="170660">
                <a:tc>
                  <a:txBody>
                    <a:bodyPr/>
                    <a:lstStyle/>
                    <a:p>
                      <a:pPr algn="ctr" fontAlgn="ctr"/>
                      <a:r>
                        <a:rPr lang="lv-LV" sz="1200" u="none" strike="noStrike" dirty="0">
                          <a:effectLst/>
                        </a:rPr>
                        <a:t>13.</a:t>
                      </a:r>
                      <a:endParaRPr lang="lv-LV" sz="1200" b="0" i="0" u="none" strike="noStrike" dirty="0">
                        <a:solidFill>
                          <a:srgbClr val="4F6228"/>
                        </a:solidFill>
                        <a:effectLst/>
                        <a:latin typeface="Arial"/>
                      </a:endParaRPr>
                    </a:p>
                  </a:txBody>
                  <a:tcPr marL="9481" marR="9481" marT="9481" marB="0" anchor="ctr"/>
                </a:tc>
                <a:tc>
                  <a:txBody>
                    <a:bodyPr/>
                    <a:lstStyle/>
                    <a:p>
                      <a:pPr algn="ctr" fontAlgn="ctr"/>
                      <a:r>
                        <a:rPr lang="lv-LV" sz="1200" u="none" strike="noStrike" dirty="0">
                          <a:effectLst/>
                        </a:rPr>
                        <a:t>08.12.2011</a:t>
                      </a:r>
                      <a:endParaRPr lang="lv-LV" sz="1200" b="0" i="0" u="none" strike="noStrike" dirty="0">
                        <a:solidFill>
                          <a:srgbClr val="4F6228"/>
                        </a:solidFill>
                        <a:effectLst/>
                        <a:latin typeface="Arial"/>
                      </a:endParaRPr>
                    </a:p>
                  </a:txBody>
                  <a:tcPr marL="9481" marR="9481" marT="9481" marB="0" anchor="ctr"/>
                </a:tc>
                <a:tc>
                  <a:txBody>
                    <a:bodyPr/>
                    <a:lstStyle/>
                    <a:p>
                      <a:pPr algn="l" fontAlgn="ctr"/>
                      <a:r>
                        <a:rPr lang="lv-LV" sz="1200" u="none" strike="noStrike" dirty="0" err="1">
                          <a:effectLst/>
                        </a:rPr>
                        <a:t>Proteomika</a:t>
                      </a:r>
                      <a:r>
                        <a:rPr lang="lv-LV" sz="1200" u="none" strike="noStrike" dirty="0">
                          <a:effectLst/>
                        </a:rPr>
                        <a:t> un sistēmu bioloģija. </a:t>
                      </a:r>
                      <a:r>
                        <a:rPr lang="lv-LV" sz="1200" u="none" strike="noStrike" dirty="0" err="1">
                          <a:effectLst/>
                        </a:rPr>
                        <a:t>Tīklveida</a:t>
                      </a:r>
                      <a:r>
                        <a:rPr lang="lv-LV" sz="1200" u="none" strike="noStrike" dirty="0">
                          <a:effectLst/>
                        </a:rPr>
                        <a:t> struktūras kā bioloģisko sistēmu dabiska sastāvdaļa.</a:t>
                      </a:r>
                      <a:endParaRPr lang="lv-LV" sz="1200" b="0" i="0" u="none" strike="noStrike" dirty="0">
                        <a:solidFill>
                          <a:srgbClr val="4F6228"/>
                        </a:solidFill>
                        <a:effectLst/>
                        <a:latin typeface="Arial"/>
                      </a:endParaRPr>
                    </a:p>
                  </a:txBody>
                  <a:tcPr marL="9481" marR="9481" marT="9481" marB="0" anchor="ctr"/>
                </a:tc>
              </a:tr>
              <a:tr h="331839">
                <a:tc>
                  <a:txBody>
                    <a:bodyPr/>
                    <a:lstStyle/>
                    <a:p>
                      <a:pPr algn="ctr" fontAlgn="ctr"/>
                      <a:r>
                        <a:rPr lang="lv-LV" sz="1200" u="none" strike="noStrike" dirty="0">
                          <a:effectLst/>
                        </a:rPr>
                        <a:t>14.</a:t>
                      </a:r>
                      <a:endParaRPr lang="lv-LV" sz="1200" b="0" i="0" u="none" strike="noStrike" dirty="0">
                        <a:solidFill>
                          <a:srgbClr val="4F6228"/>
                        </a:solidFill>
                        <a:effectLst/>
                        <a:latin typeface="Arial"/>
                      </a:endParaRPr>
                    </a:p>
                  </a:txBody>
                  <a:tcPr marL="9481" marR="9481" marT="9481" marB="0" anchor="ctr"/>
                </a:tc>
                <a:tc>
                  <a:txBody>
                    <a:bodyPr/>
                    <a:lstStyle/>
                    <a:p>
                      <a:pPr algn="ctr" fontAlgn="ctr"/>
                      <a:r>
                        <a:rPr lang="lv-LV" sz="1200" u="none" strike="noStrike" dirty="0">
                          <a:effectLst/>
                        </a:rPr>
                        <a:t>15.12.2011</a:t>
                      </a:r>
                      <a:endParaRPr lang="lv-LV" sz="1200" b="0" i="0" u="none" strike="noStrike" dirty="0">
                        <a:solidFill>
                          <a:srgbClr val="4F6228"/>
                        </a:solidFill>
                        <a:effectLst/>
                        <a:latin typeface="Arial"/>
                      </a:endParaRPr>
                    </a:p>
                  </a:txBody>
                  <a:tcPr marL="9481" marR="9481" marT="9481" marB="0" anchor="ctr"/>
                </a:tc>
                <a:tc>
                  <a:txBody>
                    <a:bodyPr/>
                    <a:lstStyle/>
                    <a:p>
                      <a:pPr algn="l" fontAlgn="ctr"/>
                      <a:r>
                        <a:rPr lang="lv-LV" sz="1200" u="none" strike="noStrike" dirty="0">
                          <a:effectLst/>
                        </a:rPr>
                        <a:t>Seminārs un uzdevumu pārbaude par tēmām, kas saistītas ar </a:t>
                      </a:r>
                      <a:r>
                        <a:rPr lang="lv-LV" sz="1200" u="none" strike="noStrike" dirty="0" err="1">
                          <a:effectLst/>
                        </a:rPr>
                        <a:t>filoģenētisko</a:t>
                      </a:r>
                      <a:r>
                        <a:rPr lang="lv-LV" sz="1200" u="none" strike="noStrike" dirty="0">
                          <a:effectLst/>
                        </a:rPr>
                        <a:t> analīzi un proteīnu sekundārās struktūras paredzēšanu. Bioinformātikas perspektīvas. Bioinformātika kā priekšnosacījums modernās bioloģijas apgūšanai</a:t>
                      </a:r>
                      <a:endParaRPr lang="lv-LV" sz="1200" b="0" i="0" u="none" strike="noStrike" dirty="0">
                        <a:solidFill>
                          <a:srgbClr val="4F6228"/>
                        </a:solidFill>
                        <a:effectLst/>
                        <a:latin typeface="Arial"/>
                      </a:endParaRPr>
                    </a:p>
                  </a:txBody>
                  <a:tcPr marL="9481" marR="9481" marT="9481" marB="0" anchor="ctr"/>
                </a:tc>
              </a:tr>
              <a:tr h="170660">
                <a:tc>
                  <a:txBody>
                    <a:bodyPr/>
                    <a:lstStyle/>
                    <a:p>
                      <a:pPr algn="ctr" fontAlgn="ctr"/>
                      <a:r>
                        <a:rPr lang="lv-LV" sz="1200" u="none" strike="noStrike">
                          <a:effectLst/>
                        </a:rPr>
                        <a:t>15.</a:t>
                      </a:r>
                      <a:endParaRPr lang="lv-LV" sz="1200" b="0" i="0" u="none" strike="noStrike">
                        <a:solidFill>
                          <a:srgbClr val="C00000"/>
                        </a:solidFill>
                        <a:effectLst/>
                        <a:latin typeface="Arial"/>
                      </a:endParaRPr>
                    </a:p>
                  </a:txBody>
                  <a:tcPr marL="9481" marR="9481" marT="9481" marB="0" anchor="ctr"/>
                </a:tc>
                <a:tc>
                  <a:txBody>
                    <a:bodyPr/>
                    <a:lstStyle/>
                    <a:p>
                      <a:pPr algn="ctr" fontAlgn="ctr"/>
                      <a:r>
                        <a:rPr lang="lv-LV" sz="1200" u="none" strike="noStrike">
                          <a:effectLst/>
                        </a:rPr>
                        <a:t>22.12.2011</a:t>
                      </a:r>
                      <a:endParaRPr lang="lv-LV" sz="1200" b="0" i="0" u="none" strike="noStrike">
                        <a:solidFill>
                          <a:srgbClr val="C00000"/>
                        </a:solidFill>
                        <a:effectLst/>
                        <a:latin typeface="Arial"/>
                      </a:endParaRPr>
                    </a:p>
                  </a:txBody>
                  <a:tcPr marL="9481" marR="9481" marT="9481" marB="0" anchor="ctr"/>
                </a:tc>
                <a:tc>
                  <a:txBody>
                    <a:bodyPr/>
                    <a:lstStyle/>
                    <a:p>
                      <a:pPr algn="l" fontAlgn="ctr"/>
                      <a:r>
                        <a:rPr lang="lv-LV" sz="1200" u="none" strike="noStrike" dirty="0">
                          <a:effectLst/>
                        </a:rPr>
                        <a:t>Eksāmens </a:t>
                      </a:r>
                      <a:endParaRPr lang="lv-LV" sz="1200" b="0" i="0" u="none" strike="noStrike" dirty="0">
                        <a:solidFill>
                          <a:srgbClr val="C00000"/>
                        </a:solidFill>
                        <a:effectLst/>
                        <a:latin typeface="Arial"/>
                      </a:endParaRPr>
                    </a:p>
                  </a:txBody>
                  <a:tcPr marL="9481" marR="9481" marT="9481" marB="0" anchor="ctr"/>
                </a:tc>
              </a:tr>
            </a:tbl>
          </a:graphicData>
        </a:graphic>
      </p:graphicFrame>
    </p:spTree>
    <p:extLst>
      <p:ext uri="{BB962C8B-B14F-4D97-AF65-F5344CB8AC3E}">
        <p14:creationId xmlns:p14="http://schemas.microsoft.com/office/powerpoint/2010/main" val="163248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278288" cy="1143000"/>
          </a:xfrm>
        </p:spPr>
        <p:txBody>
          <a:bodyPr>
            <a:normAutofit/>
          </a:bodyPr>
          <a:lstStyle/>
          <a:p>
            <a:r>
              <a:rPr lang="lv-LV" sz="3600" dirty="0" smtClean="0">
                <a:solidFill>
                  <a:schemeClr val="tx2">
                    <a:lumMod val="50000"/>
                  </a:schemeClr>
                </a:solidFill>
              </a:rPr>
              <a:t>Vīrusu genomi ir kompakti </a:t>
            </a:r>
            <a:endParaRPr lang="en-US" sz="3600"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lv-LV" smtClean="0"/>
              <a:t>2011. gada 22. septembris</a:t>
            </a:r>
            <a:endParaRPr lang="en-US"/>
          </a:p>
        </p:txBody>
      </p:sp>
      <p:sp>
        <p:nvSpPr>
          <p:cNvPr id="4" name="Footer Placeholder 3"/>
          <p:cNvSpPr>
            <a:spLocks noGrp="1"/>
          </p:cNvSpPr>
          <p:nvPr>
            <p:ph type="ftr" sz="quarter" idx="11"/>
          </p:nvPr>
        </p:nvSpPr>
        <p:spPr/>
        <p:txBody>
          <a:bodyPr/>
          <a:lstStyle/>
          <a:p>
            <a:pPr>
              <a:defRPr/>
            </a:pPr>
            <a:r>
              <a:rPr lang="lv-LV" smtClean="0"/>
              <a:t>Mikrobioloģijas un biotehnoloģijas katedra</a:t>
            </a:r>
            <a:endParaRPr lang="en-US"/>
          </a:p>
        </p:txBody>
      </p:sp>
      <p:sp>
        <p:nvSpPr>
          <p:cNvPr id="5" name="Slide Number Placeholder 4"/>
          <p:cNvSpPr>
            <a:spLocks noGrp="1"/>
          </p:cNvSpPr>
          <p:nvPr>
            <p:ph type="sldNum" sz="quarter" idx="12"/>
          </p:nvPr>
        </p:nvSpPr>
        <p:spPr/>
        <p:txBody>
          <a:bodyPr/>
          <a:lstStyle/>
          <a:p>
            <a:pPr>
              <a:defRPr/>
            </a:pPr>
            <a:fld id="{9164875E-F41A-43BA-938A-7D72A93CB29B}" type="slidenum">
              <a:rPr lang="en-US" smtClean="0"/>
              <a:pPr>
                <a:defRPr/>
              </a:pPr>
              <a:t>20</a:t>
            </a:fld>
            <a:endParaRPr lang="en-US"/>
          </a:p>
        </p:txBody>
      </p:sp>
      <p:pic>
        <p:nvPicPr>
          <p:cNvPr id="1026" name="Picture 2"/>
          <p:cNvPicPr>
            <a:picLocks noChangeAspect="1" noChangeArrowheads="1"/>
          </p:cNvPicPr>
          <p:nvPr/>
        </p:nvPicPr>
        <p:blipFill>
          <a:blip r:embed="rId3"/>
          <a:srcRect/>
          <a:stretch>
            <a:fillRect/>
          </a:stretch>
        </p:blipFill>
        <p:spPr bwMode="auto">
          <a:xfrm>
            <a:off x="1601944" y="1178351"/>
            <a:ext cx="6845519" cy="5353410"/>
          </a:xfrm>
          <a:prstGeom prst="rect">
            <a:avLst/>
          </a:prstGeom>
          <a:noFill/>
          <a:ln w="25400">
            <a:solidFill>
              <a:schemeClr val="accent2">
                <a:lumMod val="50000"/>
              </a:schemeClr>
            </a:solidFill>
            <a:miter lim="800000"/>
            <a:headEnd/>
            <a:tailEnd/>
          </a:ln>
          <a:effectLst/>
        </p:spPr>
      </p:pic>
      <p:sp>
        <p:nvSpPr>
          <p:cNvPr id="7" name="TextBox 6"/>
          <p:cNvSpPr txBox="1"/>
          <p:nvPr/>
        </p:nvSpPr>
        <p:spPr>
          <a:xfrm>
            <a:off x="6429388" y="5715016"/>
            <a:ext cx="1883849" cy="584775"/>
          </a:xfrm>
          <a:prstGeom prst="rect">
            <a:avLst/>
          </a:prstGeom>
          <a:noFill/>
        </p:spPr>
        <p:txBody>
          <a:bodyPr wrap="none" rtlCol="0">
            <a:spAutoFit/>
          </a:bodyPr>
          <a:lstStyle/>
          <a:p>
            <a:r>
              <a:rPr lang="lv-LV" sz="1600" dirty="0" err="1" smtClean="0">
                <a:solidFill>
                  <a:schemeClr val="accent4">
                    <a:lumMod val="50000"/>
                  </a:schemeClr>
                </a:solidFill>
              </a:rPr>
              <a:t>Swinepox</a:t>
            </a:r>
            <a:r>
              <a:rPr lang="lv-LV" sz="1600" dirty="0" smtClean="0">
                <a:solidFill>
                  <a:schemeClr val="accent4">
                    <a:lumMod val="50000"/>
                  </a:schemeClr>
                </a:solidFill>
              </a:rPr>
              <a:t> vīrusa </a:t>
            </a:r>
          </a:p>
          <a:p>
            <a:r>
              <a:rPr lang="lv-LV" sz="1600" dirty="0" smtClean="0">
                <a:solidFill>
                  <a:schemeClr val="accent4">
                    <a:lumMod val="50000"/>
                  </a:schemeClr>
                </a:solidFill>
              </a:rPr>
              <a:t>genoms – 146 </a:t>
            </a:r>
            <a:r>
              <a:rPr lang="lv-LV" sz="1600" dirty="0" err="1" smtClean="0">
                <a:solidFill>
                  <a:schemeClr val="accent4">
                    <a:lumMod val="50000"/>
                  </a:schemeClr>
                </a:solidFill>
              </a:rPr>
              <a:t>kbp</a:t>
            </a:r>
            <a:endParaRPr lang="en-US" sz="16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smtClean="0">
                <a:solidFill>
                  <a:schemeClr val="tx2">
                    <a:lumMod val="50000"/>
                  </a:schemeClr>
                </a:solidFill>
              </a:rPr>
              <a:t>Eikariotu</a:t>
            </a:r>
            <a:r>
              <a:rPr lang="lv-LV" dirty="0" smtClean="0">
                <a:solidFill>
                  <a:schemeClr val="tx2">
                    <a:lumMod val="50000"/>
                  </a:schemeClr>
                </a:solidFill>
              </a:rPr>
              <a:t> genomi ir lieli un kompleksi</a:t>
            </a:r>
            <a:endParaRPr lang="en-US" dirty="0">
              <a:solidFill>
                <a:schemeClr val="tx2">
                  <a:lumMod val="50000"/>
                </a:schemeClr>
              </a:solidFill>
            </a:endParaRPr>
          </a:p>
        </p:txBody>
      </p:sp>
      <p:pic>
        <p:nvPicPr>
          <p:cNvPr id="2050" name="Picture 2"/>
          <p:cNvPicPr>
            <a:picLocks noGrp="1" noChangeAspect="1" noChangeArrowheads="1"/>
          </p:cNvPicPr>
          <p:nvPr>
            <p:ph sz="half" idx="1"/>
          </p:nvPr>
        </p:nvPicPr>
        <p:blipFill>
          <a:blip r:embed="rId3"/>
          <a:stretch>
            <a:fillRect/>
          </a:stretch>
        </p:blipFill>
        <p:spPr bwMode="auto">
          <a:xfrm>
            <a:off x="827584" y="1986912"/>
            <a:ext cx="3939540" cy="4130040"/>
          </a:xfrm>
          <a:prstGeom prst="rect">
            <a:avLst/>
          </a:prstGeom>
          <a:noFill/>
          <a:ln w="25400">
            <a:solidFill>
              <a:schemeClr val="accent2">
                <a:lumMod val="50000"/>
              </a:schemeClr>
            </a:solidFill>
            <a:miter lim="800000"/>
            <a:headEnd/>
            <a:tailEnd/>
          </a:ln>
          <a:effectLst/>
        </p:spPr>
      </p:pic>
      <p:sp>
        <p:nvSpPr>
          <p:cNvPr id="8" name="Content Placeholder 7"/>
          <p:cNvSpPr>
            <a:spLocks noGrp="1"/>
          </p:cNvSpPr>
          <p:nvPr>
            <p:ph sz="half" idx="2"/>
          </p:nvPr>
        </p:nvSpPr>
        <p:spPr>
          <a:xfrm>
            <a:off x="5076056" y="1989138"/>
            <a:ext cx="3610744" cy="4137025"/>
          </a:xfrm>
        </p:spPr>
        <p:txBody>
          <a:bodyPr/>
          <a:lstStyle/>
          <a:p>
            <a:pPr marL="0" indent="0">
              <a:buNone/>
            </a:pPr>
            <a:r>
              <a:rPr lang="lv-LV" sz="2000" dirty="0" smtClean="0">
                <a:solidFill>
                  <a:schemeClr val="tx2">
                    <a:lumMod val="50000"/>
                  </a:schemeClr>
                </a:solidFill>
              </a:rPr>
              <a:t>Cilvēka, raugu, </a:t>
            </a:r>
            <a:r>
              <a:rPr lang="lv-LV" sz="2000" dirty="0" err="1" smtClean="0">
                <a:solidFill>
                  <a:schemeClr val="tx2">
                    <a:lumMod val="50000"/>
                  </a:schemeClr>
                </a:solidFill>
              </a:rPr>
              <a:t>drozofilas</a:t>
            </a:r>
            <a:r>
              <a:rPr lang="lv-LV" sz="2000" dirty="0" smtClean="0">
                <a:solidFill>
                  <a:schemeClr val="tx2">
                    <a:lumMod val="50000"/>
                  </a:schemeClr>
                </a:solidFill>
              </a:rPr>
              <a:t>, kukurūzas un zarnu nūjiņas genomu salīdzinājums. (A) ir 50 </a:t>
            </a:r>
            <a:r>
              <a:rPr lang="lv-LV" sz="2000" dirty="0" err="1" smtClean="0">
                <a:solidFill>
                  <a:schemeClr val="tx2">
                    <a:lumMod val="50000"/>
                  </a:schemeClr>
                </a:solidFill>
              </a:rPr>
              <a:t>kbp</a:t>
            </a:r>
            <a:r>
              <a:rPr lang="lv-LV" sz="2000" dirty="0" smtClean="0">
                <a:solidFill>
                  <a:schemeClr val="tx2">
                    <a:lumMod val="50000"/>
                  </a:schemeClr>
                </a:solidFill>
              </a:rPr>
              <a:t> rajons no cilvēka </a:t>
            </a:r>
            <a:r>
              <a:rPr lang="el-GR" sz="2000" dirty="0" smtClean="0">
                <a:solidFill>
                  <a:schemeClr val="tx2">
                    <a:lumMod val="50000"/>
                  </a:schemeClr>
                </a:solidFill>
              </a:rPr>
              <a:t>β </a:t>
            </a:r>
            <a:r>
              <a:rPr lang="en-US" sz="2000" dirty="0" smtClean="0">
                <a:solidFill>
                  <a:schemeClr val="tx2">
                    <a:lumMod val="50000"/>
                  </a:schemeClr>
                </a:solidFill>
              </a:rPr>
              <a:t>T-</a:t>
            </a:r>
            <a:r>
              <a:rPr lang="lv-LV" sz="2000" dirty="0" smtClean="0">
                <a:solidFill>
                  <a:schemeClr val="tx2">
                    <a:lumMod val="50000"/>
                  </a:schemeClr>
                </a:solidFill>
              </a:rPr>
              <a:t>šūnu receptoru lokusa. Šis rajons salīdzināts ar 50 </a:t>
            </a:r>
            <a:r>
              <a:rPr lang="lv-LV" sz="2000" dirty="0" err="1" smtClean="0">
                <a:solidFill>
                  <a:schemeClr val="tx2">
                    <a:lumMod val="50000"/>
                  </a:schemeClr>
                </a:solidFill>
              </a:rPr>
              <a:t>kbp</a:t>
            </a:r>
            <a:r>
              <a:rPr lang="lv-LV" sz="2000" dirty="0" smtClean="0">
                <a:solidFill>
                  <a:schemeClr val="tx2">
                    <a:lumMod val="50000"/>
                  </a:schemeClr>
                </a:solidFill>
              </a:rPr>
              <a:t> lielu rajonu no raugu </a:t>
            </a:r>
            <a:r>
              <a:rPr lang="en-US" sz="2000" i="1" dirty="0" err="1" smtClean="0">
                <a:solidFill>
                  <a:schemeClr val="tx2">
                    <a:lumMod val="50000"/>
                  </a:schemeClr>
                </a:solidFill>
              </a:rPr>
              <a:t>Saccharomyces</a:t>
            </a:r>
            <a:r>
              <a:rPr lang="lv-LV" sz="2000" i="1" dirty="0" smtClean="0">
                <a:solidFill>
                  <a:schemeClr val="tx2">
                    <a:lumMod val="50000"/>
                  </a:schemeClr>
                </a:solidFill>
              </a:rPr>
              <a:t> </a:t>
            </a:r>
            <a:r>
              <a:rPr lang="en-US" sz="2000" i="1" dirty="0" err="1" smtClean="0">
                <a:solidFill>
                  <a:schemeClr val="tx2">
                    <a:lumMod val="50000"/>
                  </a:schemeClr>
                </a:solidFill>
              </a:rPr>
              <a:t>cerevisiae</a:t>
            </a:r>
            <a:r>
              <a:rPr lang="lv-LV" sz="2000" i="1" dirty="0" smtClean="0">
                <a:solidFill>
                  <a:schemeClr val="tx2">
                    <a:lumMod val="50000"/>
                  </a:schemeClr>
                </a:solidFill>
              </a:rPr>
              <a:t> </a:t>
            </a:r>
            <a:r>
              <a:rPr lang="lv-LV" sz="2000" dirty="0" smtClean="0">
                <a:solidFill>
                  <a:schemeClr val="tx2">
                    <a:lumMod val="50000"/>
                  </a:schemeClr>
                </a:solidFill>
              </a:rPr>
              <a:t>(B), </a:t>
            </a:r>
            <a:r>
              <a:rPr lang="lv-LV" sz="2000" dirty="0" err="1" smtClean="0">
                <a:solidFill>
                  <a:schemeClr val="tx2">
                    <a:lumMod val="50000"/>
                  </a:schemeClr>
                </a:solidFill>
              </a:rPr>
              <a:t>drozofilas</a:t>
            </a:r>
            <a:r>
              <a:rPr lang="lv-LV" sz="2000" dirty="0" smtClean="0">
                <a:solidFill>
                  <a:schemeClr val="tx2">
                    <a:lumMod val="50000"/>
                  </a:schemeClr>
                </a:solidFill>
              </a:rPr>
              <a:t> (C),  kukurūzas (D) un </a:t>
            </a:r>
            <a:r>
              <a:rPr lang="lv-LV" sz="2000" i="1" dirty="0" smtClean="0">
                <a:solidFill>
                  <a:schemeClr val="tx2">
                    <a:lumMod val="50000"/>
                  </a:schemeClr>
                </a:solidFill>
              </a:rPr>
              <a:t>E. </a:t>
            </a:r>
            <a:r>
              <a:rPr lang="lv-LV" sz="2000" i="1" dirty="0" err="1" smtClean="0">
                <a:solidFill>
                  <a:schemeClr val="tx2">
                    <a:lumMod val="50000"/>
                  </a:schemeClr>
                </a:solidFill>
              </a:rPr>
              <a:t>coli</a:t>
            </a:r>
            <a:r>
              <a:rPr lang="lv-LV" sz="2000" i="1" dirty="0" smtClean="0">
                <a:solidFill>
                  <a:schemeClr val="tx2">
                    <a:lumMod val="50000"/>
                  </a:schemeClr>
                </a:solidFill>
              </a:rPr>
              <a:t> </a:t>
            </a:r>
            <a:r>
              <a:rPr lang="lv-LV" sz="2000" dirty="0" smtClean="0">
                <a:solidFill>
                  <a:schemeClr val="tx2">
                    <a:lumMod val="50000"/>
                  </a:schemeClr>
                </a:solidFill>
              </a:rPr>
              <a:t> (E) genomiem.</a:t>
            </a:r>
            <a:r>
              <a:rPr lang="lv-LV" sz="1800" dirty="0" smtClean="0">
                <a:solidFill>
                  <a:schemeClr val="tx2">
                    <a:lumMod val="50000"/>
                  </a:schemeClr>
                </a:solidFill>
              </a:rPr>
              <a:t> </a:t>
            </a:r>
          </a:p>
          <a:p>
            <a:pPr marL="0" indent="0">
              <a:buNone/>
            </a:pPr>
            <a:r>
              <a:rPr lang="lv-LV" sz="1600" dirty="0" smtClean="0">
                <a:solidFill>
                  <a:schemeClr val="tx2">
                    <a:lumMod val="50000"/>
                  </a:schemeClr>
                </a:solidFill>
              </a:rPr>
              <a:t>h</a:t>
            </a:r>
            <a:r>
              <a:rPr lang="en-US" sz="1600" dirty="0" smtClean="0">
                <a:solidFill>
                  <a:schemeClr val="tx2">
                    <a:lumMod val="50000"/>
                  </a:schemeClr>
                </a:solidFill>
              </a:rPr>
              <a:t>ttp://www.ncbi.nlm.nih.gov/books/bv.fcgi?rid=genomes.figgrp.5475</a:t>
            </a:r>
            <a:endParaRPr lang="en-US" sz="1600"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lv-LV" smtClean="0"/>
              <a:t>2011. gada 22. septembris</a:t>
            </a:r>
            <a:endParaRPr lang="en-US"/>
          </a:p>
        </p:txBody>
      </p:sp>
      <p:sp>
        <p:nvSpPr>
          <p:cNvPr id="4" name="Footer Placeholder 3"/>
          <p:cNvSpPr>
            <a:spLocks noGrp="1"/>
          </p:cNvSpPr>
          <p:nvPr>
            <p:ph type="ftr" sz="quarter" idx="11"/>
          </p:nvPr>
        </p:nvSpPr>
        <p:spPr/>
        <p:txBody>
          <a:bodyPr/>
          <a:lstStyle/>
          <a:p>
            <a:pPr>
              <a:defRPr/>
            </a:pPr>
            <a:r>
              <a:rPr lang="lv-LV" smtClean="0"/>
              <a:t>Mikrobioloģijas un biotehnoloģijas katedra</a:t>
            </a:r>
            <a:endParaRPr lang="en-US"/>
          </a:p>
        </p:txBody>
      </p:sp>
      <p:sp>
        <p:nvSpPr>
          <p:cNvPr id="5" name="Slide Number Placeholder 4"/>
          <p:cNvSpPr>
            <a:spLocks noGrp="1"/>
          </p:cNvSpPr>
          <p:nvPr>
            <p:ph type="sldNum" sz="quarter" idx="12"/>
          </p:nvPr>
        </p:nvSpPr>
        <p:spPr/>
        <p:txBody>
          <a:bodyPr/>
          <a:lstStyle/>
          <a:p>
            <a:pPr>
              <a:defRPr/>
            </a:pPr>
            <a:fld id="{9164875E-F41A-43BA-938A-7D72A93CB29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188" y="274638"/>
            <a:ext cx="8075612" cy="1143000"/>
          </a:xfrm>
        </p:spPr>
        <p:txBody>
          <a:bodyPr>
            <a:normAutofit/>
          </a:bodyPr>
          <a:lstStyle/>
          <a:p>
            <a:r>
              <a:rPr lang="lv-LV" dirty="0" smtClean="0">
                <a:solidFill>
                  <a:schemeClr val="tx2">
                    <a:lumMod val="50000"/>
                  </a:schemeClr>
                </a:solidFill>
              </a:rPr>
              <a:t>NCBI genomu datu bāze</a:t>
            </a:r>
            <a:endParaRPr lang="en-US" dirty="0">
              <a:solidFill>
                <a:schemeClr val="tx2">
                  <a:lumMod val="50000"/>
                </a:schemeClr>
              </a:solidFill>
            </a:endParaRPr>
          </a:p>
        </p:txBody>
      </p:sp>
      <p:sp>
        <p:nvSpPr>
          <p:cNvPr id="9" name="Content Placeholder 8"/>
          <p:cNvSpPr>
            <a:spLocks noGrp="1"/>
          </p:cNvSpPr>
          <p:nvPr>
            <p:ph idx="1"/>
          </p:nvPr>
        </p:nvSpPr>
        <p:spPr>
          <a:xfrm>
            <a:off x="611188" y="1600201"/>
            <a:ext cx="8075612" cy="1114420"/>
          </a:xfrm>
        </p:spPr>
        <p:txBody>
          <a:bodyPr/>
          <a:lstStyle/>
          <a:p>
            <a:r>
              <a:rPr lang="en-US" sz="2400" dirty="0" smtClean="0">
                <a:solidFill>
                  <a:schemeClr val="tx2">
                    <a:lumMod val="50000"/>
                  </a:schemeClr>
                </a:solidFill>
              </a:rPr>
              <a:t>http://www.ncbi.nlm.nih.gov/sites/entrez?db=Genome</a:t>
            </a:r>
            <a:r>
              <a:rPr lang="lv-LV" sz="2400" dirty="0" smtClean="0">
                <a:solidFill>
                  <a:schemeClr val="tx2">
                    <a:lumMod val="50000"/>
                  </a:schemeClr>
                </a:solidFill>
              </a:rPr>
              <a:t> </a:t>
            </a:r>
          </a:p>
        </p:txBody>
      </p:sp>
      <p:sp>
        <p:nvSpPr>
          <p:cNvPr id="5" name="Date Placeholder 4"/>
          <p:cNvSpPr>
            <a:spLocks noGrp="1"/>
          </p:cNvSpPr>
          <p:nvPr>
            <p:ph type="dt" sz="half" idx="10"/>
          </p:nvPr>
        </p:nvSpPr>
        <p:spPr/>
        <p:txBody>
          <a:bodyPr/>
          <a:lstStyle/>
          <a:p>
            <a:pPr>
              <a:defRPr/>
            </a:pPr>
            <a:r>
              <a:rPr lang="lv-LV" smtClean="0"/>
              <a:t>2011. gada 22. septembris</a:t>
            </a:r>
            <a:endParaRPr lang="en-US"/>
          </a:p>
        </p:txBody>
      </p:sp>
      <p:sp>
        <p:nvSpPr>
          <p:cNvPr id="6" name="Footer Placeholder 5"/>
          <p:cNvSpPr>
            <a:spLocks noGrp="1"/>
          </p:cNvSpPr>
          <p:nvPr>
            <p:ph type="ftr" sz="quarter" idx="11"/>
          </p:nvPr>
        </p:nvSpPr>
        <p:spPr/>
        <p:txBody>
          <a:bodyPr/>
          <a:lstStyle/>
          <a:p>
            <a:pPr>
              <a:defRPr/>
            </a:pPr>
            <a:r>
              <a:rPr lang="lv-LV" smtClean="0"/>
              <a:t>Mikrobioloģijas un biotehnoloģijas katedra</a:t>
            </a:r>
            <a:endParaRPr lang="en-US"/>
          </a:p>
        </p:txBody>
      </p:sp>
      <p:sp>
        <p:nvSpPr>
          <p:cNvPr id="7" name="Slide Number Placeholder 6"/>
          <p:cNvSpPr>
            <a:spLocks noGrp="1"/>
          </p:cNvSpPr>
          <p:nvPr>
            <p:ph type="sldNum" sz="quarter" idx="12"/>
          </p:nvPr>
        </p:nvSpPr>
        <p:spPr/>
        <p:txBody>
          <a:bodyPr/>
          <a:lstStyle/>
          <a:p>
            <a:pPr>
              <a:defRPr/>
            </a:pPr>
            <a:fld id="{10FEF8D2-838C-4D25-AC59-2AF89B623969}" type="slidenum">
              <a:rPr lang="en-US" smtClean="0"/>
              <a:pPr>
                <a:defRPr/>
              </a:pPr>
              <a:t>22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5" y="1989138"/>
            <a:ext cx="5623810" cy="409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121" y="2734308"/>
            <a:ext cx="5623810" cy="409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a:bodyPr>
          <a:lstStyle/>
          <a:p>
            <a:r>
              <a:rPr lang="lv-LV" dirty="0" smtClean="0">
                <a:solidFill>
                  <a:schemeClr val="tx2">
                    <a:lumMod val="50000"/>
                  </a:schemeClr>
                </a:solidFill>
              </a:rPr>
              <a:t>NCBI genoma projektu datu bāze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23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6226667" cy="468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85039" y="5718437"/>
            <a:ext cx="8281292" cy="748679"/>
          </a:xfrm>
          <a:solidFill>
            <a:schemeClr val="bg1"/>
          </a:solidFill>
        </p:spPr>
        <p:txBody>
          <a:bodyPr>
            <a:normAutofit/>
          </a:bodyPr>
          <a:lstStyle/>
          <a:p>
            <a:pPr marL="0" indent="0" algn="ctr">
              <a:buNone/>
            </a:pPr>
            <a:r>
              <a:rPr lang="en-US" sz="2000" dirty="0" smtClean="0">
                <a:solidFill>
                  <a:schemeClr val="tx2">
                    <a:lumMod val="50000"/>
                  </a:schemeClr>
                </a:solidFill>
              </a:rPr>
              <a:t>http://www.ncbi.nlm.nih.gov/sites/entrez?db=genomeprj</a:t>
            </a:r>
            <a:r>
              <a:rPr lang="lv-LV" sz="2000" dirty="0" smtClean="0">
                <a:solidFill>
                  <a:schemeClr val="tx2">
                    <a:lumMod val="50000"/>
                  </a:schemeClr>
                </a:solidFill>
              </a:rPr>
              <a:t> (uzsāktu un pabeigtu genomu projektu datu bāze)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fontScale="90000"/>
          </a:bodyPr>
          <a:lstStyle/>
          <a:p>
            <a:r>
              <a:rPr lang="lv-LV" dirty="0" smtClean="0">
                <a:solidFill>
                  <a:schemeClr val="tx2">
                    <a:lumMod val="50000"/>
                  </a:schemeClr>
                </a:solidFill>
              </a:rPr>
              <a:t>Genoma projektu progresa raksturojums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smtClean="0">
                <a:solidFill>
                  <a:schemeClr val="tx2">
                    <a:lumMod val="50000"/>
                  </a:schemeClr>
                </a:solidFill>
              </a:rPr>
              <a:t>“</a:t>
            </a:r>
            <a:r>
              <a:rPr lang="lv-LV" i="1" dirty="0" err="1" smtClean="0">
                <a:solidFill>
                  <a:schemeClr val="tx2">
                    <a:lumMod val="50000"/>
                  </a:schemeClr>
                </a:solidFill>
              </a:rPr>
              <a:t>Complete</a:t>
            </a:r>
            <a:r>
              <a:rPr lang="lv-LV" dirty="0" smtClean="0">
                <a:solidFill>
                  <a:schemeClr val="tx2">
                    <a:lumMod val="50000"/>
                  </a:schemeClr>
                </a:solidFill>
              </a:rPr>
              <a:t>” – genoms pabeigts, ideālā gadījumā katra hromosoma ir viena DNS molekula </a:t>
            </a:r>
          </a:p>
          <a:p>
            <a:r>
              <a:rPr lang="lv-LV" dirty="0" smtClean="0">
                <a:solidFill>
                  <a:schemeClr val="tx2">
                    <a:lumMod val="50000"/>
                  </a:schemeClr>
                </a:solidFill>
              </a:rPr>
              <a:t>“</a:t>
            </a:r>
            <a:r>
              <a:rPr lang="lv-LV" i="1" dirty="0" err="1" smtClean="0">
                <a:solidFill>
                  <a:schemeClr val="tx2">
                    <a:lumMod val="50000"/>
                  </a:schemeClr>
                </a:solidFill>
              </a:rPr>
              <a:t>Assembly</a:t>
            </a:r>
            <a:r>
              <a:rPr lang="lv-LV" dirty="0" smtClean="0">
                <a:solidFill>
                  <a:schemeClr val="tx2">
                    <a:lumMod val="50000"/>
                  </a:schemeClr>
                </a:solidFill>
              </a:rPr>
              <a:t>” – genoma sekvence vēl nav pabeigta, atsevišķi DNS rajoni nav savienoti </a:t>
            </a:r>
          </a:p>
          <a:p>
            <a:r>
              <a:rPr lang="lv-LV" dirty="0" smtClean="0">
                <a:solidFill>
                  <a:schemeClr val="tx2">
                    <a:lumMod val="50000"/>
                  </a:schemeClr>
                </a:solidFill>
              </a:rPr>
              <a:t>“</a:t>
            </a:r>
            <a:r>
              <a:rPr lang="lv-LV" i="1" dirty="0" err="1" smtClean="0">
                <a:solidFill>
                  <a:schemeClr val="tx2">
                    <a:lumMod val="50000"/>
                  </a:schemeClr>
                </a:solidFill>
              </a:rPr>
              <a:t>In</a:t>
            </a:r>
            <a:r>
              <a:rPr lang="lv-LV" i="1" dirty="0" smtClean="0">
                <a:solidFill>
                  <a:schemeClr val="tx2">
                    <a:lumMod val="50000"/>
                  </a:schemeClr>
                </a:solidFill>
              </a:rPr>
              <a:t> progress</a:t>
            </a:r>
            <a:r>
              <a:rPr lang="lv-LV" dirty="0" smtClean="0">
                <a:solidFill>
                  <a:schemeClr val="tx2">
                    <a:lumMod val="50000"/>
                  </a:schemeClr>
                </a:solidFill>
              </a:rPr>
              <a:t>” – notiek genoma sekvenēšana</a:t>
            </a:r>
            <a:endParaRPr lang="en-US" dirty="0" smtClean="0">
              <a:solidFill>
                <a:schemeClr val="tx2">
                  <a:lumMod val="50000"/>
                </a:schemeClr>
              </a:solidFill>
            </a:endParaRPr>
          </a:p>
          <a:p>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25</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116191" cy="614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Ģenētikas mērķis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1" cy="4319587"/>
          </a:xfrm>
        </p:spPr>
        <p:txBody>
          <a:bodyPr>
            <a:normAutofit fontScale="92500"/>
          </a:bodyPr>
          <a:lstStyle/>
          <a:p>
            <a:r>
              <a:rPr lang="lv-LV" dirty="0" smtClean="0">
                <a:solidFill>
                  <a:schemeClr val="tx2">
                    <a:lumMod val="50000"/>
                  </a:schemeClr>
                </a:solidFill>
              </a:rPr>
              <a:t>Raksturot visus genomus</a:t>
            </a:r>
          </a:p>
          <a:p>
            <a:r>
              <a:rPr lang="lv-LV" dirty="0" smtClean="0">
                <a:solidFill>
                  <a:schemeClr val="tx2">
                    <a:lumMod val="50000"/>
                  </a:schemeClr>
                </a:solidFill>
              </a:rPr>
              <a:t>Atrast visus gēnus un to kontroles elementus </a:t>
            </a:r>
          </a:p>
          <a:p>
            <a:r>
              <a:rPr lang="lv-LV" dirty="0" smtClean="0">
                <a:solidFill>
                  <a:schemeClr val="tx2">
                    <a:lumMod val="50000"/>
                  </a:schemeClr>
                </a:solidFill>
              </a:rPr>
              <a:t>Izvērtēt ģenētisko daudzveidību visos organismos </a:t>
            </a:r>
          </a:p>
          <a:p>
            <a:r>
              <a:rPr lang="lv-LV" dirty="0" smtClean="0">
                <a:solidFill>
                  <a:schemeClr val="tx2">
                    <a:lumMod val="50000"/>
                  </a:schemeClr>
                </a:solidFill>
              </a:rPr>
              <a:t>Noskaidrot kā ģenētiskā daudzveidība ietekmē gēnu un to regulējošo elementu funkcijas </a:t>
            </a:r>
          </a:p>
          <a:p>
            <a:r>
              <a:rPr lang="lv-LV" dirty="0" smtClean="0">
                <a:solidFill>
                  <a:schemeClr val="tx2">
                    <a:lumMod val="50000"/>
                  </a:schemeClr>
                </a:solidFill>
              </a:rPr>
              <a:t>Noskaidrot apkārtējās vides un ģenētiskās daudzveidības mijiedarbības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a:bodyPr>
          <a:lstStyle/>
          <a:p>
            <a:r>
              <a:rPr lang="lv-LV" dirty="0" smtClean="0"/>
              <a:t>Bioinformātika un ģenētika</a:t>
            </a:r>
            <a:endParaRPr lang="en-US" dirty="0"/>
          </a:p>
        </p:txBody>
      </p:sp>
      <p:sp>
        <p:nvSpPr>
          <p:cNvPr id="3" name="Content Placeholder 2"/>
          <p:cNvSpPr>
            <a:spLocks noGrp="1"/>
          </p:cNvSpPr>
          <p:nvPr>
            <p:ph idx="1"/>
          </p:nvPr>
        </p:nvSpPr>
        <p:spPr>
          <a:xfrm>
            <a:off x="611188" y="1989138"/>
            <a:ext cx="8075612" cy="4319587"/>
          </a:xfrm>
        </p:spPr>
        <p:txBody>
          <a:bodyPr/>
          <a:lstStyle/>
          <a:p>
            <a:r>
              <a:rPr lang="lv-LV" dirty="0" smtClean="0">
                <a:solidFill>
                  <a:schemeClr val="tx2">
                    <a:lumMod val="50000"/>
                  </a:schemeClr>
                </a:solidFill>
              </a:rPr>
              <a:t>Eksperimentāla visu gēnu un to ekspresiju kontrolējošo elementu analīze ir neiespējama – pārāk laikietilpīga un darbietilpīga </a:t>
            </a:r>
          </a:p>
          <a:p>
            <a:r>
              <a:rPr lang="lv-LV" dirty="0" smtClean="0">
                <a:solidFill>
                  <a:schemeClr val="tx2">
                    <a:lumMod val="50000"/>
                  </a:schemeClr>
                </a:solidFill>
              </a:rPr>
              <a:t>Piemēram, pat cilvēka genoma gadījumā, kas ir īpaši labi raksturots, visi gēni nemaz nav eksperimentāli pārbaudīti – liela daļa no tiem ir tikai paredzēti ar bioinformātikas metodēm</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8888" y="0"/>
            <a:ext cx="7427912" cy="1417638"/>
          </a:xfrm>
        </p:spPr>
        <p:txBody>
          <a:bodyPr>
            <a:noAutofit/>
          </a:bodyPr>
          <a:lstStyle/>
          <a:p>
            <a:r>
              <a:rPr lang="lv-LV" sz="3400" dirty="0" err="1" smtClean="0">
                <a:latin typeface="+mn-lt"/>
              </a:rPr>
              <a:t>RefSeq</a:t>
            </a:r>
            <a:r>
              <a:rPr lang="lv-LV" sz="3400" dirty="0" smtClean="0">
                <a:latin typeface="+mn-lt"/>
              </a:rPr>
              <a:t> – pārbaudītās proteīnu sekvences</a:t>
            </a:r>
            <a:endParaRPr lang="en-US" sz="3400" dirty="0">
              <a:latin typeface="+mn-lt"/>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28</a:t>
            </a:fld>
            <a:endParaRPr lang="en-US"/>
          </a:p>
        </p:txBody>
      </p:sp>
      <p:pic>
        <p:nvPicPr>
          <p:cNvPr id="1026" name="Picture 2"/>
          <p:cNvPicPr>
            <a:picLocks noChangeAspect="1" noChangeArrowheads="1"/>
          </p:cNvPicPr>
          <p:nvPr/>
        </p:nvPicPr>
        <p:blipFill>
          <a:blip r:embed="rId2"/>
          <a:srcRect/>
          <a:stretch>
            <a:fillRect/>
          </a:stretch>
        </p:blipFill>
        <p:spPr bwMode="auto">
          <a:xfrm>
            <a:off x="2357422" y="1142984"/>
            <a:ext cx="5287963" cy="5151437"/>
          </a:xfrm>
          <a:prstGeom prst="rect">
            <a:avLst/>
          </a:prstGeom>
          <a:noFill/>
          <a:ln w="25400">
            <a:solidFill>
              <a:schemeClr val="accent2">
                <a:lumMod val="50000"/>
              </a:schemeClr>
            </a:solidFill>
            <a:miter lim="800000"/>
            <a:headEnd/>
            <a:tailEnd/>
          </a:ln>
          <a:effectLst/>
        </p:spPr>
      </p:pic>
      <p:sp>
        <p:nvSpPr>
          <p:cNvPr id="9" name="Rounded Rectangle 8"/>
          <p:cNvSpPr/>
          <p:nvPr/>
        </p:nvSpPr>
        <p:spPr>
          <a:xfrm>
            <a:off x="6286512" y="2786058"/>
            <a:ext cx="571504" cy="1643074"/>
          </a:xfrm>
          <a:prstGeom prst="round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786578" y="2786058"/>
            <a:ext cx="571504" cy="1643074"/>
          </a:xfrm>
          <a:prstGeom prst="round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71604" y="5429264"/>
            <a:ext cx="685804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600" dirty="0" err="1" smtClean="0"/>
              <a:t>Pruitt</a:t>
            </a:r>
            <a:r>
              <a:rPr lang="lv-LV" sz="1600" dirty="0" smtClean="0"/>
              <a:t> </a:t>
            </a:r>
            <a:r>
              <a:rPr lang="lv-LV" sz="1600" dirty="0" err="1" smtClean="0"/>
              <a:t>et</a:t>
            </a:r>
            <a:r>
              <a:rPr lang="lv-LV" sz="1600" dirty="0" smtClean="0"/>
              <a:t> </a:t>
            </a:r>
            <a:r>
              <a:rPr lang="lv-LV" sz="1600" dirty="0" err="1" smtClean="0"/>
              <a:t>al</a:t>
            </a:r>
            <a:r>
              <a:rPr lang="lv-LV" sz="1600" dirty="0" smtClean="0"/>
              <a:t>. (2007) </a:t>
            </a:r>
            <a:r>
              <a:rPr lang="en-US" sz="1600" dirty="0" smtClean="0"/>
              <a:t>NCBI reference sequences (</a:t>
            </a:r>
            <a:r>
              <a:rPr lang="en-US" sz="1600" dirty="0" err="1" smtClean="0"/>
              <a:t>RefSeq</a:t>
            </a:r>
            <a:r>
              <a:rPr lang="en-US" sz="1600" dirty="0" smtClean="0"/>
              <a:t>): a </a:t>
            </a:r>
            <a:r>
              <a:rPr lang="en-US" sz="1600" dirty="0" err="1" smtClean="0"/>
              <a:t>curated</a:t>
            </a:r>
            <a:r>
              <a:rPr lang="en-US" sz="1600" dirty="0" smtClean="0"/>
              <a:t> non-redundant sequence database of genomes, transcripts and proteins</a:t>
            </a:r>
            <a:r>
              <a:rPr lang="lv-LV" sz="1600" dirty="0" smtClean="0"/>
              <a:t>. NAR, 35:D61–D65</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fontScale="90000"/>
          </a:bodyPr>
          <a:lstStyle/>
          <a:p>
            <a:r>
              <a:rPr lang="lv-LV" dirty="0" smtClean="0">
                <a:solidFill>
                  <a:schemeClr val="tx2">
                    <a:lumMod val="50000"/>
                  </a:schemeClr>
                </a:solidFill>
              </a:rPr>
              <a:t>Bioinformātika un genomu struktūras anotācija </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lv-LV" smtClean="0"/>
              <a:t>2011. gada 22. septembris</a:t>
            </a:r>
            <a:endParaRPr lang="en-US"/>
          </a:p>
        </p:txBody>
      </p:sp>
      <p:sp>
        <p:nvSpPr>
          <p:cNvPr id="4" name="Footer Placeholder 3"/>
          <p:cNvSpPr>
            <a:spLocks noGrp="1"/>
          </p:cNvSpPr>
          <p:nvPr>
            <p:ph type="ftr" sz="quarter" idx="11"/>
          </p:nvPr>
        </p:nvSpPr>
        <p:spPr/>
        <p:txBody>
          <a:bodyPr/>
          <a:lstStyle/>
          <a:p>
            <a:pPr>
              <a:defRPr/>
            </a:pPr>
            <a:r>
              <a:rPr lang="lv-LV" smtClean="0"/>
              <a:t>Mikrobioloģijas un biotehnoloģijas katedra</a:t>
            </a:r>
            <a:endParaRPr lang="en-US"/>
          </a:p>
        </p:txBody>
      </p:sp>
      <p:sp>
        <p:nvSpPr>
          <p:cNvPr id="5" name="Slide Number Placeholder 4"/>
          <p:cNvSpPr>
            <a:spLocks noGrp="1"/>
          </p:cNvSpPr>
          <p:nvPr>
            <p:ph type="sldNum" sz="quarter" idx="12"/>
          </p:nvPr>
        </p:nvSpPr>
        <p:spPr/>
        <p:txBody>
          <a:bodyPr/>
          <a:lstStyle/>
          <a:p>
            <a:pPr>
              <a:defRPr/>
            </a:pPr>
            <a:fld id="{9164875E-F41A-43BA-938A-7D72A93CB29B}" type="slidenum">
              <a:rPr lang="en-US" smtClean="0"/>
              <a:pPr>
                <a:defRPr/>
              </a:pPr>
              <a:t>29</a:t>
            </a:fld>
            <a:endParaRPr lang="en-US"/>
          </a:p>
        </p:txBody>
      </p:sp>
      <p:pic>
        <p:nvPicPr>
          <p:cNvPr id="7170" name="Picture 2"/>
          <p:cNvPicPr>
            <a:picLocks noChangeAspect="1" noChangeArrowheads="1"/>
          </p:cNvPicPr>
          <p:nvPr/>
        </p:nvPicPr>
        <p:blipFill>
          <a:blip r:embed="rId3"/>
          <a:srcRect/>
          <a:stretch>
            <a:fillRect/>
          </a:stretch>
        </p:blipFill>
        <p:spPr bwMode="auto">
          <a:xfrm>
            <a:off x="1259632" y="2536705"/>
            <a:ext cx="6827725" cy="2516957"/>
          </a:xfrm>
          <a:prstGeom prst="rect">
            <a:avLst/>
          </a:prstGeom>
          <a:noFill/>
          <a:ln w="25400">
            <a:solidFill>
              <a:schemeClr val="accent2">
                <a:lumMod val="50000"/>
              </a:schemeClr>
            </a:solidFill>
            <a:miter lim="800000"/>
            <a:headEnd/>
            <a:tailEnd/>
          </a:ln>
          <a:effectLst/>
        </p:spPr>
      </p:pic>
      <p:sp>
        <p:nvSpPr>
          <p:cNvPr id="10" name="Rounded Rectangle 9"/>
          <p:cNvSpPr/>
          <p:nvPr/>
        </p:nvSpPr>
        <p:spPr>
          <a:xfrm>
            <a:off x="2545670" y="3102314"/>
            <a:ext cx="405352" cy="207389"/>
          </a:xfrm>
          <a:prstGeom prst="round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647847" y="2546132"/>
            <a:ext cx="179109" cy="169683"/>
          </a:xfrm>
          <a:prstGeom prst="round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637661" y="4827420"/>
            <a:ext cx="490194" cy="207390"/>
          </a:xfrm>
          <a:prstGeom prst="round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119999" y="4828990"/>
            <a:ext cx="215246" cy="205819"/>
          </a:xfrm>
          <a:prstGeom prst="roundRect">
            <a:avLst/>
          </a:prstGeom>
          <a:solidFill>
            <a:schemeClr val="accent4">
              <a:lumMod val="75000"/>
              <a:alpha val="2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Genoms </a:t>
            </a:r>
            <a:endParaRPr lang="en-US" dirty="0">
              <a:solidFill>
                <a:schemeClr val="tx2">
                  <a:lumMod val="50000"/>
                </a:schemeClr>
              </a:solidFill>
            </a:endParaRPr>
          </a:p>
        </p:txBody>
      </p:sp>
      <p:sp>
        <p:nvSpPr>
          <p:cNvPr id="6" name="Content Placeholder 5"/>
          <p:cNvSpPr>
            <a:spLocks noGrp="1"/>
          </p:cNvSpPr>
          <p:nvPr>
            <p:ph idx="1"/>
          </p:nvPr>
        </p:nvSpPr>
        <p:spPr>
          <a:xfrm>
            <a:off x="611188" y="1989138"/>
            <a:ext cx="8075612" cy="4319587"/>
          </a:xfrm>
        </p:spPr>
        <p:txBody>
          <a:bodyPr/>
          <a:lstStyle/>
          <a:p>
            <a:r>
              <a:rPr lang="lv-LV" dirty="0" smtClean="0">
                <a:solidFill>
                  <a:schemeClr val="tx2">
                    <a:lumMod val="50000"/>
                  </a:schemeClr>
                </a:solidFill>
              </a:rPr>
              <a:t>Organisma genoms ir tā kopējā DNS molekulas nukleotīdu secība </a:t>
            </a:r>
          </a:p>
          <a:p>
            <a:r>
              <a:rPr lang="lv-LV" dirty="0" err="1" smtClean="0">
                <a:solidFill>
                  <a:schemeClr val="tx2">
                    <a:lumMod val="50000"/>
                  </a:schemeClr>
                </a:solidFill>
              </a:rPr>
              <a:t>Prokariotu</a:t>
            </a:r>
            <a:r>
              <a:rPr lang="lv-LV" dirty="0" smtClean="0">
                <a:solidFill>
                  <a:schemeClr val="tx2">
                    <a:lumMod val="50000"/>
                  </a:schemeClr>
                </a:solidFill>
              </a:rPr>
              <a:t> genomu veido hromosoma(s) un </a:t>
            </a:r>
            <a:r>
              <a:rPr lang="lv-LV" dirty="0" err="1" smtClean="0">
                <a:solidFill>
                  <a:schemeClr val="tx2">
                    <a:lumMod val="50000"/>
                  </a:schemeClr>
                </a:solidFill>
              </a:rPr>
              <a:t>plazmīdas</a:t>
            </a:r>
            <a:r>
              <a:rPr lang="lv-LV" dirty="0" smtClean="0">
                <a:solidFill>
                  <a:schemeClr val="tx2">
                    <a:lumMod val="50000"/>
                  </a:schemeClr>
                </a:solidFill>
              </a:rPr>
              <a:t> </a:t>
            </a:r>
          </a:p>
          <a:p>
            <a:r>
              <a:rPr lang="lv-LV" dirty="0" err="1" smtClean="0">
                <a:solidFill>
                  <a:schemeClr val="tx2">
                    <a:lumMod val="50000"/>
                  </a:schemeClr>
                </a:solidFill>
              </a:rPr>
              <a:t>Eikariotu</a:t>
            </a:r>
            <a:r>
              <a:rPr lang="lv-LV" dirty="0" smtClean="0">
                <a:solidFill>
                  <a:schemeClr val="tx2">
                    <a:lumMod val="50000"/>
                  </a:schemeClr>
                </a:solidFill>
              </a:rPr>
              <a:t> genoms sastāv no kodola genoma, kā arī </a:t>
            </a:r>
            <a:r>
              <a:rPr lang="lv-LV" dirty="0" err="1" smtClean="0">
                <a:solidFill>
                  <a:schemeClr val="tx2">
                    <a:lumMod val="50000"/>
                  </a:schemeClr>
                </a:solidFill>
              </a:rPr>
              <a:t>mitohondriju</a:t>
            </a:r>
            <a:r>
              <a:rPr lang="lv-LV" dirty="0" smtClean="0">
                <a:solidFill>
                  <a:schemeClr val="tx2">
                    <a:lumMod val="50000"/>
                  </a:schemeClr>
                </a:solidFill>
              </a:rPr>
              <a:t> un </a:t>
            </a:r>
            <a:r>
              <a:rPr lang="lv-LV" dirty="0" err="1" smtClean="0">
                <a:solidFill>
                  <a:schemeClr val="tx2">
                    <a:lumMod val="50000"/>
                  </a:schemeClr>
                </a:solidFill>
              </a:rPr>
              <a:t>plastīdu</a:t>
            </a:r>
            <a:r>
              <a:rPr lang="lv-LV" dirty="0" smtClean="0">
                <a:solidFill>
                  <a:schemeClr val="tx2">
                    <a:lumMod val="50000"/>
                  </a:schemeClr>
                </a:solidFill>
              </a:rPr>
              <a:t> (augiem) genoma </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lv-LV" smtClean="0"/>
              <a:t>2011. gada 22. septembris</a:t>
            </a:r>
            <a:endParaRPr lang="en-US"/>
          </a:p>
        </p:txBody>
      </p:sp>
      <p:sp>
        <p:nvSpPr>
          <p:cNvPr id="4" name="Footer Placeholder 3"/>
          <p:cNvSpPr>
            <a:spLocks noGrp="1"/>
          </p:cNvSpPr>
          <p:nvPr>
            <p:ph type="ftr" sz="quarter" idx="11"/>
          </p:nvPr>
        </p:nvSpPr>
        <p:spPr/>
        <p:txBody>
          <a:bodyPr/>
          <a:lstStyle/>
          <a:p>
            <a:pPr>
              <a:defRPr/>
            </a:pPr>
            <a:r>
              <a:rPr lang="lv-LV" smtClean="0"/>
              <a:t>Mikrobioloģijas un biotehnoloģijas katedra</a:t>
            </a:r>
            <a:endParaRPr lang="en-US"/>
          </a:p>
        </p:txBody>
      </p:sp>
      <p:sp>
        <p:nvSpPr>
          <p:cNvPr id="5" name="Slide Number Placeholder 4"/>
          <p:cNvSpPr>
            <a:spLocks noGrp="1"/>
          </p:cNvSpPr>
          <p:nvPr>
            <p:ph type="sldNum" sz="quarter" idx="12"/>
          </p:nvPr>
        </p:nvSpPr>
        <p:spPr/>
        <p:txBody>
          <a:bodyPr/>
          <a:lstStyle/>
          <a:p>
            <a:pPr>
              <a:defRPr/>
            </a:pPr>
            <a:fld id="{9164875E-F41A-43BA-938A-7D72A93CB29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a:bodyPr>
          <a:lstStyle/>
          <a:p>
            <a:r>
              <a:rPr lang="lv-LV" dirty="0" smtClean="0">
                <a:solidFill>
                  <a:schemeClr val="tx2">
                    <a:lumMod val="50000"/>
                  </a:schemeClr>
                </a:solidFill>
              </a:rPr>
              <a:t>Kādā veidā var raksturot genomu? </a:t>
            </a:r>
            <a:endParaRPr lang="en-US" dirty="0">
              <a:solidFill>
                <a:schemeClr val="tx2">
                  <a:lumMod val="50000"/>
                </a:schemeClr>
              </a:solidFill>
            </a:endParaRPr>
          </a:p>
        </p:txBody>
      </p:sp>
      <p:sp>
        <p:nvSpPr>
          <p:cNvPr id="6" name="Content Placeholder 5"/>
          <p:cNvSpPr>
            <a:spLocks noGrp="1"/>
          </p:cNvSpPr>
          <p:nvPr>
            <p:ph idx="1"/>
          </p:nvPr>
        </p:nvSpPr>
        <p:spPr>
          <a:xfrm>
            <a:off x="611188" y="1989138"/>
            <a:ext cx="8075612" cy="4319587"/>
          </a:xfrm>
        </p:spPr>
        <p:txBody>
          <a:bodyPr>
            <a:normAutofit/>
          </a:bodyPr>
          <a:lstStyle/>
          <a:p>
            <a:r>
              <a:rPr lang="lv-LV" dirty="0" smtClean="0">
                <a:solidFill>
                  <a:schemeClr val="tx2">
                    <a:lumMod val="50000"/>
                  </a:schemeClr>
                </a:solidFill>
              </a:rPr>
              <a:t>Sākotnēji ir nepieciešama informācija par šo organismu. Piemēram, pazīmes (gēni), molekulārie marķieri, fenotipiskā informācija </a:t>
            </a:r>
          </a:p>
          <a:p>
            <a:r>
              <a:rPr lang="lv-LV" dirty="0" smtClean="0">
                <a:solidFill>
                  <a:schemeClr val="tx2">
                    <a:lumMod val="50000"/>
                  </a:schemeClr>
                </a:solidFill>
              </a:rPr>
              <a:t>Pirmais solis organisma genoma raksturošanā ir tā genoma kartes izveidošana  </a:t>
            </a:r>
          </a:p>
          <a:p>
            <a:r>
              <a:rPr lang="lv-LV" dirty="0" smtClean="0">
                <a:solidFill>
                  <a:schemeClr val="tx2">
                    <a:lumMod val="50000"/>
                  </a:schemeClr>
                </a:solidFill>
              </a:rPr>
              <a:t>Vienu genomu var raksturot izmantojot informāciju par citu genomu (salīdzinošā genomika)  </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lv-LV" smtClean="0"/>
              <a:t>2011. gada 22. septembris</a:t>
            </a:r>
            <a:endParaRPr lang="en-US"/>
          </a:p>
        </p:txBody>
      </p:sp>
      <p:sp>
        <p:nvSpPr>
          <p:cNvPr id="4" name="Footer Placeholder 3"/>
          <p:cNvSpPr>
            <a:spLocks noGrp="1"/>
          </p:cNvSpPr>
          <p:nvPr>
            <p:ph type="ftr" sz="quarter" idx="11"/>
          </p:nvPr>
        </p:nvSpPr>
        <p:spPr/>
        <p:txBody>
          <a:bodyPr/>
          <a:lstStyle/>
          <a:p>
            <a:pPr>
              <a:defRPr/>
            </a:pPr>
            <a:r>
              <a:rPr lang="lv-LV" smtClean="0"/>
              <a:t>Mikrobioloģijas un biotehnoloģijas katedra</a:t>
            </a:r>
            <a:endParaRPr lang="en-US"/>
          </a:p>
        </p:txBody>
      </p:sp>
      <p:sp>
        <p:nvSpPr>
          <p:cNvPr id="5" name="Slide Number Placeholder 4"/>
          <p:cNvSpPr>
            <a:spLocks noGrp="1"/>
          </p:cNvSpPr>
          <p:nvPr>
            <p:ph type="sldNum" sz="quarter" idx="12"/>
          </p:nvPr>
        </p:nvSpPr>
        <p:spPr/>
        <p:txBody>
          <a:bodyPr/>
          <a:lstStyle/>
          <a:p>
            <a:pPr>
              <a:defRPr/>
            </a:pPr>
            <a:fld id="{9164875E-F41A-43BA-938A-7D72A93CB29B}"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Ģenētiskās kartes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normAutofit fontScale="92500" lnSpcReduction="10000"/>
          </a:bodyPr>
          <a:lstStyle/>
          <a:p>
            <a:r>
              <a:rPr lang="lv-LV" dirty="0" smtClean="0">
                <a:solidFill>
                  <a:schemeClr val="tx2">
                    <a:lumMod val="50000"/>
                  </a:schemeClr>
                </a:solidFill>
              </a:rPr>
              <a:t>Gēni ir lineāri izvietoti hromosomās, t.i., tie ir fiziski saistīti </a:t>
            </a:r>
          </a:p>
          <a:p>
            <a:r>
              <a:rPr lang="lv-LV" dirty="0" smtClean="0">
                <a:solidFill>
                  <a:schemeClr val="tx2">
                    <a:lumMod val="50000"/>
                  </a:schemeClr>
                </a:solidFill>
              </a:rPr>
              <a:t>Saistību starp gēniem (gēnu alēlēm) var saraut </a:t>
            </a:r>
            <a:r>
              <a:rPr lang="lv-LV" dirty="0" err="1" smtClean="0">
                <a:solidFill>
                  <a:schemeClr val="tx2">
                    <a:lumMod val="50000"/>
                  </a:schemeClr>
                </a:solidFill>
              </a:rPr>
              <a:t>mejotiskā</a:t>
            </a:r>
            <a:r>
              <a:rPr lang="lv-LV" dirty="0" smtClean="0">
                <a:solidFill>
                  <a:schemeClr val="tx2">
                    <a:lumMod val="50000"/>
                  </a:schemeClr>
                </a:solidFill>
              </a:rPr>
              <a:t> rekombinācija (krustmija) </a:t>
            </a:r>
          </a:p>
          <a:p>
            <a:r>
              <a:rPr lang="lv-LV" dirty="0" smtClean="0">
                <a:solidFill>
                  <a:schemeClr val="tx2">
                    <a:lumMod val="50000"/>
                  </a:schemeClr>
                </a:solidFill>
              </a:rPr>
              <a:t>Rekombinācijas biežums starp gēniem (to allēlēm) ir atkarīgs  no fiziskā attāluma starp gēniem. </a:t>
            </a:r>
          </a:p>
          <a:p>
            <a:r>
              <a:rPr lang="lv-LV" dirty="0" smtClean="0">
                <a:solidFill>
                  <a:schemeClr val="tx2">
                    <a:lumMod val="50000"/>
                  </a:schemeClr>
                </a:solidFill>
              </a:rPr>
              <a:t>DNS </a:t>
            </a:r>
            <a:r>
              <a:rPr lang="lv-LV" dirty="0" err="1" smtClean="0">
                <a:solidFill>
                  <a:schemeClr val="tx2">
                    <a:lumMod val="50000"/>
                  </a:schemeClr>
                </a:solidFill>
              </a:rPr>
              <a:t>polimorfismus</a:t>
            </a:r>
            <a:r>
              <a:rPr lang="lv-LV" dirty="0" smtClean="0">
                <a:solidFill>
                  <a:schemeClr val="tx2">
                    <a:lumMod val="50000"/>
                  </a:schemeClr>
                </a:solidFill>
              </a:rPr>
              <a:t> un rekombināciju izmanto ģenētisko karšu veidošanai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274638"/>
            <a:ext cx="7427912" cy="1143000"/>
          </a:xfrm>
        </p:spPr>
        <p:txBody>
          <a:bodyPr/>
          <a:lstStyle/>
          <a:p>
            <a:r>
              <a:rPr lang="lv-LV" dirty="0" smtClean="0"/>
              <a:t>Marķieri </a:t>
            </a:r>
            <a:endParaRPr lang="en-US" dirty="0"/>
          </a:p>
        </p:txBody>
      </p:sp>
      <p:sp>
        <p:nvSpPr>
          <p:cNvPr id="3" name="Content Placeholder 2"/>
          <p:cNvSpPr>
            <a:spLocks noGrp="1"/>
          </p:cNvSpPr>
          <p:nvPr>
            <p:ph idx="1"/>
          </p:nvPr>
        </p:nvSpPr>
        <p:spPr>
          <a:xfrm>
            <a:off x="1258888" y="1600200"/>
            <a:ext cx="4736559" cy="4708525"/>
          </a:xfrm>
        </p:spPr>
        <p:txBody>
          <a:bodyPr/>
          <a:lstStyle/>
          <a:p>
            <a:r>
              <a:rPr lang="lv-LV" b="1" dirty="0" smtClean="0"/>
              <a:t>Fenotipiskie marķieri</a:t>
            </a:r>
            <a:r>
              <a:rPr lang="lv-LV" dirty="0" smtClean="0"/>
              <a:t> –acu krāsa </a:t>
            </a:r>
            <a:r>
              <a:rPr lang="lv-LV" i="1" dirty="0" err="1" smtClean="0"/>
              <a:t>Drosophila</a:t>
            </a:r>
            <a:r>
              <a:rPr lang="lv-LV" i="1" dirty="0" smtClean="0"/>
              <a:t> </a:t>
            </a:r>
            <a:r>
              <a:rPr lang="lv-LV" i="1" dirty="0" err="1" smtClean="0"/>
              <a:t>melanogaster</a:t>
            </a:r>
            <a:r>
              <a:rPr lang="lv-LV" i="1" dirty="0" smtClean="0"/>
              <a:t> </a:t>
            </a:r>
            <a:r>
              <a:rPr lang="lv-LV" dirty="0" smtClean="0"/>
              <a:t> </a:t>
            </a:r>
          </a:p>
          <a:p>
            <a:r>
              <a:rPr lang="lv-LV" b="1" dirty="0" smtClean="0"/>
              <a:t>Bioķīmiskie marķieri</a:t>
            </a:r>
            <a:r>
              <a:rPr lang="lv-LV" dirty="0" smtClean="0"/>
              <a:t> –dažāda izmēra proteīnu zonas SDS-PAGE </a:t>
            </a:r>
          </a:p>
          <a:p>
            <a:r>
              <a:rPr lang="lv-LV" b="1" dirty="0" smtClean="0"/>
              <a:t>Molekulārie marķieri</a:t>
            </a:r>
            <a:r>
              <a:rPr lang="lv-LV" dirty="0" smtClean="0"/>
              <a:t> – atšķirības DNS molekulas nukleotīdu secībā </a:t>
            </a: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32</a:t>
            </a:fld>
            <a:endParaRPr lang="en-US"/>
          </a:p>
        </p:txBody>
      </p:sp>
      <p:pic>
        <p:nvPicPr>
          <p:cNvPr id="28677" name="Picture 5"/>
          <p:cNvPicPr>
            <a:picLocks noChangeAspect="1" noChangeArrowheads="1"/>
          </p:cNvPicPr>
          <p:nvPr/>
        </p:nvPicPr>
        <p:blipFill>
          <a:blip r:embed="rId2"/>
          <a:srcRect/>
          <a:stretch>
            <a:fillRect/>
          </a:stretch>
        </p:blipFill>
        <p:spPr bwMode="auto">
          <a:xfrm>
            <a:off x="6447708" y="2712563"/>
            <a:ext cx="2228749" cy="1765169"/>
          </a:xfrm>
          <a:prstGeom prst="rect">
            <a:avLst/>
          </a:prstGeom>
          <a:noFill/>
          <a:ln w="25400">
            <a:solidFill>
              <a:schemeClr val="accent2">
                <a:lumMod val="50000"/>
              </a:schemeClr>
            </a:solidFill>
            <a:miter lim="800000"/>
            <a:headEnd/>
            <a:tailEnd/>
          </a:ln>
          <a:effectLst/>
        </p:spPr>
      </p:pic>
      <p:pic>
        <p:nvPicPr>
          <p:cNvPr id="28678" name="Picture 6"/>
          <p:cNvPicPr>
            <a:picLocks noChangeAspect="1" noChangeArrowheads="1"/>
          </p:cNvPicPr>
          <p:nvPr/>
        </p:nvPicPr>
        <p:blipFill>
          <a:blip r:embed="rId3"/>
          <a:srcRect/>
          <a:stretch>
            <a:fillRect/>
          </a:stretch>
        </p:blipFill>
        <p:spPr bwMode="auto">
          <a:xfrm>
            <a:off x="6056248" y="4517665"/>
            <a:ext cx="1311275" cy="2157413"/>
          </a:xfrm>
          <a:prstGeom prst="rect">
            <a:avLst/>
          </a:prstGeom>
          <a:noFill/>
          <a:ln w="25400">
            <a:solidFill>
              <a:schemeClr val="accent2">
                <a:lumMod val="50000"/>
              </a:schemeClr>
            </a:solidFill>
            <a:miter lim="800000"/>
            <a:headEnd/>
            <a:tailEnd/>
          </a:ln>
          <a:effectLst/>
        </p:spPr>
      </p:pic>
      <p:pic>
        <p:nvPicPr>
          <p:cNvPr id="28680" name="Picture 8"/>
          <p:cNvPicPr>
            <a:picLocks noChangeAspect="1" noChangeArrowheads="1"/>
          </p:cNvPicPr>
          <p:nvPr/>
        </p:nvPicPr>
        <p:blipFill>
          <a:blip r:embed="rId4"/>
          <a:srcRect/>
          <a:stretch>
            <a:fillRect/>
          </a:stretch>
        </p:blipFill>
        <p:spPr bwMode="auto">
          <a:xfrm>
            <a:off x="6341096" y="1531594"/>
            <a:ext cx="2438400" cy="1116013"/>
          </a:xfrm>
          <a:prstGeom prst="rect">
            <a:avLst/>
          </a:prstGeom>
          <a:noFill/>
          <a:ln w="25400">
            <a:solidFill>
              <a:schemeClr val="accent2">
                <a:lumMod val="5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a:bodyPr>
          <a:lstStyle/>
          <a:p>
            <a:r>
              <a:rPr lang="lv-LV" dirty="0" smtClean="0">
                <a:solidFill>
                  <a:schemeClr val="tx2">
                    <a:lumMod val="50000"/>
                  </a:schemeClr>
                </a:solidFill>
              </a:rPr>
              <a:t>X hromosomas ģenētiskās kartes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33</a:t>
            </a:fld>
            <a:endParaRPr lang="en-US"/>
          </a:p>
        </p:txBody>
      </p:sp>
      <p:pic>
        <p:nvPicPr>
          <p:cNvPr id="7" name="Picture 8"/>
          <p:cNvPicPr>
            <a:picLocks noChangeAspect="1" noChangeArrowheads="1"/>
          </p:cNvPicPr>
          <p:nvPr/>
        </p:nvPicPr>
        <p:blipFill>
          <a:blip r:embed="rId3"/>
          <a:srcRect/>
          <a:stretch>
            <a:fillRect/>
          </a:stretch>
        </p:blipFill>
        <p:spPr bwMode="auto">
          <a:xfrm>
            <a:off x="2411760" y="1989138"/>
            <a:ext cx="4884737" cy="3665538"/>
          </a:xfrm>
          <a:prstGeom prst="rect">
            <a:avLst/>
          </a:prstGeom>
          <a:noFill/>
          <a:ln w="25400">
            <a:solidFill>
              <a:schemeClr val="accent2">
                <a:lumMod val="50000"/>
              </a:schemeClr>
            </a:solidFill>
            <a:miter lim="800000"/>
            <a:headEnd type="none" w="sm" len="sm"/>
            <a:tailEnd type="none" w="sm" len="sm"/>
          </a:ln>
        </p:spPr>
      </p:pic>
      <p:sp>
        <p:nvSpPr>
          <p:cNvPr id="8" name="Text Box 10"/>
          <p:cNvSpPr txBox="1">
            <a:spLocks noChangeArrowheads="1"/>
          </p:cNvSpPr>
          <p:nvPr/>
        </p:nvSpPr>
        <p:spPr bwMode="auto">
          <a:xfrm>
            <a:off x="2123728" y="5812442"/>
            <a:ext cx="5721350" cy="366713"/>
          </a:xfrm>
          <a:prstGeom prst="rect">
            <a:avLst/>
          </a:prstGeom>
          <a:noFill/>
          <a:ln w="12700">
            <a:noFill/>
            <a:miter lim="800000"/>
            <a:headEnd type="none" w="sm" len="sm"/>
            <a:tailEnd type="none" w="sm" len="sm"/>
          </a:ln>
        </p:spPr>
        <p:txBody>
          <a:bodyPr wrap="none">
            <a:spAutoFit/>
          </a:bodyPr>
          <a:lstStyle/>
          <a:p>
            <a:r>
              <a:rPr lang="en-US" dirty="0">
                <a:latin typeface="Arial" pitchFamily="34" charset="0"/>
              </a:rPr>
              <a:t>http://www.uic.edu/classes/bms/bms655/lesson12.html</a:t>
            </a:r>
          </a:p>
        </p:txBody>
      </p:sp>
      <p:sp>
        <p:nvSpPr>
          <p:cNvPr id="9" name="Rounded Rectangle 8"/>
          <p:cNvSpPr/>
          <p:nvPr/>
        </p:nvSpPr>
        <p:spPr>
          <a:xfrm>
            <a:off x="3734207" y="4281674"/>
            <a:ext cx="405352" cy="428628"/>
          </a:xfrm>
          <a:prstGeom prst="round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58888" y="274638"/>
            <a:ext cx="7427912" cy="1143000"/>
          </a:xfrm>
        </p:spPr>
        <p:txBody>
          <a:bodyPr>
            <a:normAutofit fontScale="90000"/>
          </a:bodyPr>
          <a:lstStyle/>
          <a:p>
            <a:r>
              <a:rPr lang="lv-LV" dirty="0" smtClean="0">
                <a:solidFill>
                  <a:schemeClr val="tx2">
                    <a:lumMod val="50000"/>
                  </a:schemeClr>
                </a:solidFill>
              </a:rPr>
              <a:t>Miežu genoma morfoloģisko marķieru karte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34</a:t>
            </a:fld>
            <a:endParaRPr lang="en-US"/>
          </a:p>
        </p:txBody>
      </p:sp>
      <p:pic>
        <p:nvPicPr>
          <p:cNvPr id="32770" name="Picture 2"/>
          <p:cNvPicPr>
            <a:picLocks noChangeAspect="1" noChangeArrowheads="1"/>
          </p:cNvPicPr>
          <p:nvPr/>
        </p:nvPicPr>
        <p:blipFill>
          <a:blip r:embed="rId2"/>
          <a:srcRect/>
          <a:stretch>
            <a:fillRect/>
          </a:stretch>
        </p:blipFill>
        <p:spPr bwMode="auto">
          <a:xfrm>
            <a:off x="2877467" y="1420566"/>
            <a:ext cx="3822700" cy="497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a:bodyPr>
          <a:lstStyle/>
          <a:p>
            <a:r>
              <a:rPr lang="lv-LV" dirty="0" smtClean="0">
                <a:solidFill>
                  <a:schemeClr val="tx2">
                    <a:lumMod val="50000"/>
                  </a:schemeClr>
                </a:solidFill>
              </a:rPr>
              <a:t>Molekulāro marķieru kartes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sz="2400" dirty="0" smtClean="0">
                <a:solidFill>
                  <a:schemeClr val="tx2">
                    <a:lumMod val="50000"/>
                  </a:schemeClr>
                </a:solidFill>
              </a:rPr>
              <a:t>RFLP karte – 1980. gads</a:t>
            </a:r>
          </a:p>
          <a:p>
            <a:r>
              <a:rPr lang="lv-LV" sz="2400" dirty="0" smtClean="0">
                <a:solidFill>
                  <a:schemeClr val="tx2">
                    <a:lumMod val="50000"/>
                  </a:schemeClr>
                </a:solidFill>
              </a:rPr>
              <a:t>SSR karte – 1989. gads </a:t>
            </a:r>
          </a:p>
          <a:p>
            <a:r>
              <a:rPr lang="lv-LV" sz="2400" dirty="0" smtClean="0">
                <a:solidFill>
                  <a:schemeClr val="tx2">
                    <a:lumMod val="50000"/>
                  </a:schemeClr>
                </a:solidFill>
              </a:rPr>
              <a:t>SNP karte – 1997. gads </a:t>
            </a:r>
          </a:p>
          <a:p>
            <a:r>
              <a:rPr lang="lv-LV" sz="2400" dirty="0" smtClean="0">
                <a:solidFill>
                  <a:schemeClr val="tx2">
                    <a:lumMod val="50000"/>
                  </a:schemeClr>
                </a:solidFill>
              </a:rPr>
              <a:t>Detalizētāka informācija par molekulārajiem marķieriem pieejama http://plantgenetics.lu.lv/ </a:t>
            </a:r>
          </a:p>
          <a:p>
            <a:endParaRPr lang="lv-LV" sz="2400" dirty="0" smtClean="0">
              <a:solidFill>
                <a:schemeClr val="tx2">
                  <a:lumMod val="50000"/>
                </a:schemeClr>
              </a:solidFill>
            </a:endParaRPr>
          </a:p>
          <a:p>
            <a:r>
              <a:rPr lang="lv-LV" sz="2400" dirty="0" smtClean="0">
                <a:solidFill>
                  <a:schemeClr val="tx2">
                    <a:lumMod val="50000"/>
                  </a:schemeClr>
                </a:solidFill>
              </a:rPr>
              <a:t>Molekulārie marķieri kalpo kā orientieri genomā, kas atšķir dažādus indivīdus. To fiziskā saistība hromosomā un rekombinācija starp marķieriem ļauj konstruēt uz molekulāro marķieru saistības kartes </a:t>
            </a: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Fiziskās genoma kartes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normAutofit fontScale="92500" lnSpcReduction="10000"/>
          </a:bodyPr>
          <a:lstStyle/>
          <a:p>
            <a:r>
              <a:rPr lang="lv-LV" dirty="0" smtClean="0">
                <a:solidFill>
                  <a:schemeClr val="tx2">
                    <a:lumMod val="50000"/>
                  </a:schemeClr>
                </a:solidFill>
              </a:rPr>
              <a:t>Nākamais solis genoma raksturošanā </a:t>
            </a:r>
          </a:p>
          <a:p>
            <a:r>
              <a:rPr lang="lv-LV" dirty="0" smtClean="0">
                <a:solidFill>
                  <a:schemeClr val="tx2">
                    <a:lumMod val="50000"/>
                  </a:schemeClr>
                </a:solidFill>
              </a:rPr>
              <a:t>Klonēti genomiskās DNS fragmenti, kas sakārtoti tādā secībā, kādā tie atrodas organisma hromosomās </a:t>
            </a:r>
          </a:p>
          <a:p>
            <a:r>
              <a:rPr lang="lv-LV" dirty="0" smtClean="0">
                <a:solidFill>
                  <a:schemeClr val="tx2">
                    <a:lumMod val="50000"/>
                  </a:schemeClr>
                </a:solidFill>
              </a:rPr>
              <a:t>Saistība ar ģenētiskajām kartēm izmantojot molekulāros marķierus </a:t>
            </a:r>
          </a:p>
          <a:p>
            <a:r>
              <a:rPr lang="lv-LV" dirty="0" smtClean="0">
                <a:solidFill>
                  <a:schemeClr val="tx2">
                    <a:lumMod val="50000"/>
                  </a:schemeClr>
                </a:solidFill>
              </a:rPr>
              <a:t>BAC (</a:t>
            </a:r>
            <a:r>
              <a:rPr lang="lv-LV" i="1" dirty="0" err="1" smtClean="0">
                <a:solidFill>
                  <a:schemeClr val="tx2">
                    <a:lumMod val="50000"/>
                  </a:schemeClr>
                </a:solidFill>
              </a:rPr>
              <a:t>Bacterial</a:t>
            </a:r>
            <a:r>
              <a:rPr lang="lv-LV" i="1" dirty="0" smtClean="0">
                <a:solidFill>
                  <a:schemeClr val="tx2">
                    <a:lumMod val="50000"/>
                  </a:schemeClr>
                </a:solidFill>
              </a:rPr>
              <a:t> </a:t>
            </a:r>
            <a:r>
              <a:rPr lang="lv-LV" i="1" dirty="0" err="1" smtClean="0">
                <a:solidFill>
                  <a:schemeClr val="tx2">
                    <a:lumMod val="50000"/>
                  </a:schemeClr>
                </a:solidFill>
              </a:rPr>
              <a:t>Artificial</a:t>
            </a:r>
            <a:r>
              <a:rPr lang="lv-LV" i="1" dirty="0" smtClean="0">
                <a:solidFill>
                  <a:schemeClr val="tx2">
                    <a:lumMod val="50000"/>
                  </a:schemeClr>
                </a:solidFill>
              </a:rPr>
              <a:t> </a:t>
            </a:r>
            <a:r>
              <a:rPr lang="lv-LV" i="1" dirty="0" err="1" smtClean="0">
                <a:solidFill>
                  <a:schemeClr val="tx2">
                    <a:lumMod val="50000"/>
                  </a:schemeClr>
                </a:solidFill>
              </a:rPr>
              <a:t>Chromosome</a:t>
            </a:r>
            <a:r>
              <a:rPr lang="lv-LV" dirty="0" smtClean="0">
                <a:solidFill>
                  <a:schemeClr val="tx2">
                    <a:lumMod val="50000"/>
                  </a:schemeClr>
                </a:solidFill>
              </a:rPr>
              <a:t>) un PAC (</a:t>
            </a:r>
            <a:r>
              <a:rPr lang="lv-LV" i="1" dirty="0" smtClean="0">
                <a:solidFill>
                  <a:schemeClr val="tx2">
                    <a:lumMod val="50000"/>
                  </a:schemeClr>
                </a:solidFill>
              </a:rPr>
              <a:t>P1 </a:t>
            </a:r>
            <a:r>
              <a:rPr lang="lv-LV" i="1" dirty="0" err="1" smtClean="0">
                <a:solidFill>
                  <a:schemeClr val="tx2">
                    <a:lumMod val="50000"/>
                  </a:schemeClr>
                </a:solidFill>
              </a:rPr>
              <a:t>Artificial</a:t>
            </a:r>
            <a:r>
              <a:rPr lang="lv-LV" i="1" dirty="0" smtClean="0">
                <a:solidFill>
                  <a:schemeClr val="tx2">
                    <a:lumMod val="50000"/>
                  </a:schemeClr>
                </a:solidFill>
              </a:rPr>
              <a:t> </a:t>
            </a:r>
            <a:r>
              <a:rPr lang="lv-LV" i="1" dirty="0" err="1" smtClean="0">
                <a:solidFill>
                  <a:schemeClr val="tx2">
                    <a:lumMod val="50000"/>
                  </a:schemeClr>
                </a:solidFill>
              </a:rPr>
              <a:t>Chromosome</a:t>
            </a:r>
            <a:r>
              <a:rPr lang="lv-LV" dirty="0" smtClean="0">
                <a:solidFill>
                  <a:schemeClr val="tx2">
                    <a:lumMod val="50000"/>
                  </a:schemeClr>
                </a:solidFill>
              </a:rPr>
              <a:t>) klonēšanas tehnoloģijas </a:t>
            </a:r>
            <a:endParaRPr lang="en-US" dirty="0" smtClean="0">
              <a:solidFill>
                <a:schemeClr val="tx2">
                  <a:lumMod val="50000"/>
                </a:schemeClr>
              </a:solidFill>
            </a:endParaRPr>
          </a:p>
          <a:p>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37</a:t>
            </a:fld>
            <a:endParaRPr lang="en-US"/>
          </a:p>
        </p:txBody>
      </p:sp>
      <p:pic>
        <p:nvPicPr>
          <p:cNvPr id="29698" name="Picture 2"/>
          <p:cNvPicPr>
            <a:picLocks noChangeAspect="1" noChangeArrowheads="1"/>
          </p:cNvPicPr>
          <p:nvPr/>
        </p:nvPicPr>
        <p:blipFill>
          <a:blip r:embed="rId2"/>
          <a:srcRect/>
          <a:stretch>
            <a:fillRect/>
          </a:stretch>
        </p:blipFill>
        <p:spPr bwMode="auto">
          <a:xfrm>
            <a:off x="2152765" y="510381"/>
            <a:ext cx="5121275" cy="5837237"/>
          </a:xfrm>
          <a:prstGeom prst="rect">
            <a:avLst/>
          </a:prstGeom>
          <a:noFill/>
          <a:ln w="25400">
            <a:solidFill>
              <a:schemeClr val="accent2">
                <a:lumMod val="50000"/>
              </a:schemeClr>
            </a:solid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274638"/>
            <a:ext cx="8075612" cy="1143000"/>
          </a:xfrm>
        </p:spPr>
        <p:txBody>
          <a:bodyPr/>
          <a:lstStyle/>
          <a:p>
            <a:r>
              <a:rPr lang="lv-LV" dirty="0" smtClean="0">
                <a:solidFill>
                  <a:schemeClr val="tx2">
                    <a:lumMod val="50000"/>
                  </a:schemeClr>
                </a:solidFill>
              </a:rPr>
              <a:t>Genoma </a:t>
            </a:r>
            <a:r>
              <a:rPr lang="lv-LV" dirty="0" err="1" smtClean="0">
                <a:solidFill>
                  <a:schemeClr val="tx2">
                    <a:lumMod val="50000"/>
                  </a:schemeClr>
                </a:solidFill>
              </a:rPr>
              <a:t>sekvenēšana</a:t>
            </a:r>
            <a:r>
              <a:rPr lang="lv-LV" dirty="0" smtClean="0">
                <a:solidFill>
                  <a:schemeClr val="tx2">
                    <a:lumMod val="50000"/>
                  </a:schemeClr>
                </a:solidFill>
              </a:rPr>
              <a:t> </a:t>
            </a:r>
            <a:endParaRPr lang="en-US" dirty="0">
              <a:solidFill>
                <a:schemeClr val="tx2">
                  <a:lumMod val="50000"/>
                </a:schemeClr>
              </a:solidFill>
            </a:endParaRPr>
          </a:p>
        </p:txBody>
      </p:sp>
      <p:sp>
        <p:nvSpPr>
          <p:cNvPr id="6" name="Content Placeholder 5"/>
          <p:cNvSpPr>
            <a:spLocks noGrp="1"/>
          </p:cNvSpPr>
          <p:nvPr>
            <p:ph idx="1"/>
          </p:nvPr>
        </p:nvSpPr>
        <p:spPr>
          <a:xfrm>
            <a:off x="611188" y="1989138"/>
            <a:ext cx="8075612" cy="4319587"/>
          </a:xfrm>
        </p:spPr>
        <p:txBody>
          <a:bodyPr/>
          <a:lstStyle/>
          <a:p>
            <a:r>
              <a:rPr lang="lv-LV" dirty="0" smtClean="0">
                <a:solidFill>
                  <a:schemeClr val="tx2">
                    <a:lumMod val="50000"/>
                  </a:schemeClr>
                </a:solidFill>
              </a:rPr>
              <a:t>Divas galvenās stratēģijas: </a:t>
            </a:r>
          </a:p>
          <a:p>
            <a:pPr>
              <a:buNone/>
            </a:pPr>
            <a:r>
              <a:rPr lang="lv-LV" dirty="0" smtClean="0">
                <a:solidFill>
                  <a:schemeClr val="tx2">
                    <a:lumMod val="50000"/>
                  </a:schemeClr>
                </a:solidFill>
              </a:rPr>
              <a:t>	1. Lielu genomiskās DNS </a:t>
            </a:r>
            <a:r>
              <a:rPr lang="lv-LV" dirty="0" err="1" smtClean="0">
                <a:solidFill>
                  <a:schemeClr val="tx2">
                    <a:lumMod val="50000"/>
                  </a:schemeClr>
                </a:solidFill>
              </a:rPr>
              <a:t>insertu</a:t>
            </a:r>
            <a:r>
              <a:rPr lang="lv-LV" dirty="0" smtClean="0">
                <a:solidFill>
                  <a:schemeClr val="tx2">
                    <a:lumMod val="50000"/>
                  </a:schemeClr>
                </a:solidFill>
              </a:rPr>
              <a:t> klonu </a:t>
            </a:r>
            <a:r>
              <a:rPr lang="lv-LV" dirty="0" err="1" smtClean="0">
                <a:solidFill>
                  <a:schemeClr val="tx2">
                    <a:lumMod val="50000"/>
                  </a:schemeClr>
                </a:solidFill>
              </a:rPr>
              <a:t>sekvenēšana</a:t>
            </a:r>
            <a:r>
              <a:rPr lang="lv-LV" dirty="0" smtClean="0">
                <a:solidFill>
                  <a:schemeClr val="tx2">
                    <a:lumMod val="50000"/>
                  </a:schemeClr>
                </a:solidFill>
              </a:rPr>
              <a:t> </a:t>
            </a:r>
          </a:p>
          <a:p>
            <a:pPr>
              <a:buNone/>
            </a:pPr>
            <a:r>
              <a:rPr lang="lv-LV" dirty="0" smtClean="0">
                <a:solidFill>
                  <a:schemeClr val="tx2">
                    <a:lumMod val="50000"/>
                  </a:schemeClr>
                </a:solidFill>
              </a:rPr>
              <a:t>	2. “</a:t>
            </a:r>
            <a:r>
              <a:rPr lang="lv-LV" i="1" dirty="0" err="1" smtClean="0">
                <a:solidFill>
                  <a:schemeClr val="tx2">
                    <a:lumMod val="50000"/>
                  </a:schemeClr>
                </a:solidFill>
              </a:rPr>
              <a:t>Shot-gun</a:t>
            </a:r>
            <a:r>
              <a:rPr lang="lv-LV" dirty="0" err="1" smtClean="0">
                <a:solidFill>
                  <a:schemeClr val="tx2">
                    <a:lumMod val="50000"/>
                  </a:schemeClr>
                </a:solidFill>
              </a:rPr>
              <a:t>”</a:t>
            </a:r>
            <a:r>
              <a:rPr lang="lv-LV" dirty="0" smtClean="0">
                <a:solidFill>
                  <a:schemeClr val="tx2">
                    <a:lumMod val="50000"/>
                  </a:schemeClr>
                </a:solidFill>
              </a:rPr>
              <a:t> </a:t>
            </a:r>
            <a:r>
              <a:rPr lang="lv-LV" dirty="0" err="1" smtClean="0">
                <a:solidFill>
                  <a:schemeClr val="tx2">
                    <a:lumMod val="50000"/>
                  </a:schemeClr>
                </a:solidFill>
              </a:rPr>
              <a:t>sekvenēšana</a:t>
            </a:r>
            <a:r>
              <a:rPr lang="lv-LV" dirty="0" smtClean="0">
                <a:solidFill>
                  <a:schemeClr val="tx2">
                    <a:lumMod val="50000"/>
                  </a:schemeClr>
                </a:solidFill>
              </a:rPr>
              <a:t> </a:t>
            </a:r>
            <a:endParaRPr lang="en-US" dirty="0">
              <a:solidFill>
                <a:schemeClr val="tx2">
                  <a:lumMod val="50000"/>
                </a:schemeClr>
              </a:solidFill>
            </a:endParaRPr>
          </a:p>
        </p:txBody>
      </p:sp>
      <p:sp>
        <p:nvSpPr>
          <p:cNvPr id="2" name="Date Placeholder 1"/>
          <p:cNvSpPr>
            <a:spLocks noGrp="1"/>
          </p:cNvSpPr>
          <p:nvPr>
            <p:ph type="dt" sz="half" idx="10"/>
          </p:nvPr>
        </p:nvSpPr>
        <p:spPr/>
        <p:txBody>
          <a:bodyPr/>
          <a:lstStyle/>
          <a:p>
            <a:pPr>
              <a:defRPr/>
            </a:pPr>
            <a:r>
              <a:rPr lang="lv-LV" smtClean="0"/>
              <a:t>2011. gada 22. septembris</a:t>
            </a:r>
            <a:endParaRPr lang="en-US"/>
          </a:p>
        </p:txBody>
      </p:sp>
      <p:sp>
        <p:nvSpPr>
          <p:cNvPr id="3" name="Footer Placeholder 2"/>
          <p:cNvSpPr>
            <a:spLocks noGrp="1"/>
          </p:cNvSpPr>
          <p:nvPr>
            <p:ph type="ftr" sz="quarter" idx="11"/>
          </p:nvPr>
        </p:nvSpPr>
        <p:spPr/>
        <p:txBody>
          <a:bodyPr/>
          <a:lstStyle/>
          <a:p>
            <a:pPr>
              <a:defRPr/>
            </a:pPr>
            <a:r>
              <a:rPr lang="lv-LV" smtClean="0"/>
              <a:t>Mikrobioloģijas un biotehnoloģijas katedra</a:t>
            </a:r>
            <a:endParaRPr lang="en-US"/>
          </a:p>
        </p:txBody>
      </p:sp>
      <p:sp>
        <p:nvSpPr>
          <p:cNvPr id="4" name="Slide Number Placeholder 3"/>
          <p:cNvSpPr>
            <a:spLocks noGrp="1"/>
          </p:cNvSpPr>
          <p:nvPr>
            <p:ph type="sldNum" sz="quarter" idx="12"/>
          </p:nvPr>
        </p:nvSpPr>
        <p:spPr/>
        <p:txBody>
          <a:bodyPr/>
          <a:lstStyle/>
          <a:p>
            <a:pPr>
              <a:defRPr/>
            </a:pPr>
            <a:fld id="{A5DDD0DD-6A19-4091-A385-5A39C0A13185}"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Genoma sekvenēšana</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dirty="0" smtClean="0"/>
              <a:t>Mikrobioloģijas un biotehnoloģijas katedra</a:t>
            </a:r>
            <a:endParaRPr lang="en-US" dirty="0"/>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39</a:t>
            </a:fld>
            <a:endParaRPr lang="en-US"/>
          </a:p>
        </p:txBody>
      </p:sp>
      <p:pic>
        <p:nvPicPr>
          <p:cNvPr id="1026" name="Picture 2"/>
          <p:cNvPicPr>
            <a:picLocks noChangeAspect="1" noChangeArrowheads="1"/>
          </p:cNvPicPr>
          <p:nvPr/>
        </p:nvPicPr>
        <p:blipFill>
          <a:blip r:embed="rId3"/>
          <a:srcRect/>
          <a:stretch>
            <a:fillRect/>
          </a:stretch>
        </p:blipFill>
        <p:spPr bwMode="auto">
          <a:xfrm>
            <a:off x="1267793" y="1347805"/>
            <a:ext cx="6627813" cy="4581525"/>
          </a:xfrm>
          <a:prstGeom prst="rect">
            <a:avLst/>
          </a:prstGeom>
          <a:noFill/>
          <a:ln w="9525">
            <a:noFill/>
            <a:miter lim="800000"/>
            <a:headEnd/>
            <a:tailEnd/>
          </a:ln>
        </p:spPr>
      </p:pic>
      <p:sp>
        <p:nvSpPr>
          <p:cNvPr id="9" name="Rounded Rectangle 8"/>
          <p:cNvSpPr/>
          <p:nvPr/>
        </p:nvSpPr>
        <p:spPr>
          <a:xfrm>
            <a:off x="817722" y="5929330"/>
            <a:ext cx="752795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err="1" smtClean="0"/>
              <a:t>Green</a:t>
            </a:r>
            <a:r>
              <a:rPr lang="lv-LV" dirty="0" smtClean="0"/>
              <a:t> (2001) </a:t>
            </a:r>
            <a:r>
              <a:rPr lang="lv-LV" dirty="0" err="1" smtClean="0"/>
              <a:t>Strategies</a:t>
            </a:r>
            <a:r>
              <a:rPr lang="lv-LV" dirty="0" smtClean="0"/>
              <a:t> </a:t>
            </a:r>
            <a:r>
              <a:rPr lang="lv-LV" dirty="0" err="1" smtClean="0"/>
              <a:t>for</a:t>
            </a:r>
            <a:r>
              <a:rPr lang="lv-LV" dirty="0" smtClean="0"/>
              <a:t> </a:t>
            </a:r>
            <a:r>
              <a:rPr lang="lv-LV" dirty="0" err="1" smtClean="0"/>
              <a:t>the</a:t>
            </a:r>
            <a:r>
              <a:rPr lang="lv-LV" dirty="0" smtClean="0"/>
              <a:t> </a:t>
            </a:r>
            <a:r>
              <a:rPr lang="lv-LV" dirty="0" err="1" smtClean="0"/>
              <a:t>systematic</a:t>
            </a:r>
            <a:r>
              <a:rPr lang="lv-LV" dirty="0" smtClean="0"/>
              <a:t> </a:t>
            </a:r>
            <a:r>
              <a:rPr lang="lv-LV" dirty="0" err="1" smtClean="0"/>
              <a:t>sequencing</a:t>
            </a:r>
            <a:r>
              <a:rPr lang="lv-LV" dirty="0" smtClean="0"/>
              <a:t> </a:t>
            </a:r>
            <a:r>
              <a:rPr lang="lv-LV" dirty="0" err="1" smtClean="0"/>
              <a:t>of</a:t>
            </a:r>
            <a:r>
              <a:rPr lang="lv-LV" dirty="0" smtClean="0"/>
              <a:t> </a:t>
            </a:r>
            <a:r>
              <a:rPr lang="lv-LV" dirty="0" err="1" smtClean="0"/>
              <a:t>complex</a:t>
            </a:r>
            <a:r>
              <a:rPr lang="lv-LV" dirty="0" smtClean="0"/>
              <a:t> </a:t>
            </a:r>
            <a:r>
              <a:rPr lang="lv-LV" dirty="0" err="1" smtClean="0"/>
              <a:t>genomes</a:t>
            </a:r>
            <a:r>
              <a:rPr lang="lv-LV" dirty="0" smtClean="0"/>
              <a:t>. </a:t>
            </a:r>
            <a:r>
              <a:rPr lang="lv-LV" dirty="0" err="1" smtClean="0"/>
              <a:t>Nat</a:t>
            </a:r>
            <a:r>
              <a:rPr lang="lv-LV" dirty="0" smtClean="0"/>
              <a:t> </a:t>
            </a:r>
            <a:r>
              <a:rPr lang="lv-LV" dirty="0" err="1" smtClean="0"/>
              <a:t>Rev</a:t>
            </a:r>
            <a:r>
              <a:rPr lang="lv-LV" dirty="0" smtClean="0"/>
              <a:t> </a:t>
            </a:r>
            <a:r>
              <a:rPr lang="lv-LV" dirty="0" err="1" smtClean="0"/>
              <a:t>Genetics</a:t>
            </a:r>
            <a:r>
              <a:rPr lang="lv-LV" dirty="0" smtClean="0"/>
              <a:t>, 2: 573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Genomika  </a:t>
            </a:r>
            <a:endParaRPr lang="en-US" dirty="0">
              <a:solidFill>
                <a:schemeClr val="tx2">
                  <a:lumMod val="50000"/>
                </a:schemeClr>
              </a:solidFill>
            </a:endParaRPr>
          </a:p>
        </p:txBody>
      </p:sp>
      <p:sp>
        <p:nvSpPr>
          <p:cNvPr id="6" name="Content Placeholder 5"/>
          <p:cNvSpPr>
            <a:spLocks noGrp="1"/>
          </p:cNvSpPr>
          <p:nvPr>
            <p:ph idx="1"/>
          </p:nvPr>
        </p:nvSpPr>
        <p:spPr>
          <a:xfrm>
            <a:off x="611188" y="1989138"/>
            <a:ext cx="8075612" cy="4319587"/>
          </a:xfrm>
        </p:spPr>
        <p:txBody>
          <a:bodyPr/>
          <a:lstStyle/>
          <a:p>
            <a:r>
              <a:rPr lang="lv-LV" dirty="0" smtClean="0">
                <a:solidFill>
                  <a:schemeClr val="tx2">
                    <a:lumMod val="50000"/>
                  </a:schemeClr>
                </a:solidFill>
              </a:rPr>
              <a:t>Bioloģijas zinātnes apakšnozare, kas nodarbojas ar sistemātisku un pilnīgu iedzimtības elementu pētīšanu molekulārā līmenī</a:t>
            </a:r>
          </a:p>
          <a:p>
            <a:r>
              <a:rPr lang="lv-LV" dirty="0" smtClean="0">
                <a:solidFill>
                  <a:schemeClr val="tx2">
                    <a:lumMod val="50000"/>
                  </a:schemeClr>
                </a:solidFill>
              </a:rPr>
              <a:t>Genomika apraksta kā genomā kodētā informācija nosaka šūnu, organismu, populāciju un ekosistēmu attīstību </a:t>
            </a:r>
            <a:endParaRPr lang="en-US" dirty="0">
              <a:solidFill>
                <a:schemeClr val="tx2">
                  <a:lumMod val="50000"/>
                </a:schemeClr>
              </a:solidFill>
            </a:endParaRPr>
          </a:p>
        </p:txBody>
      </p:sp>
      <p:sp>
        <p:nvSpPr>
          <p:cNvPr id="3" name="Date Placeholder 2"/>
          <p:cNvSpPr>
            <a:spLocks noGrp="1"/>
          </p:cNvSpPr>
          <p:nvPr>
            <p:ph type="dt" sz="half" idx="10"/>
          </p:nvPr>
        </p:nvSpPr>
        <p:spPr/>
        <p:txBody>
          <a:bodyPr/>
          <a:lstStyle/>
          <a:p>
            <a:pPr>
              <a:defRPr/>
            </a:pPr>
            <a:r>
              <a:rPr lang="lv-LV" smtClean="0"/>
              <a:t>2011. gada 22. septembris</a:t>
            </a:r>
            <a:endParaRPr lang="en-US"/>
          </a:p>
        </p:txBody>
      </p:sp>
      <p:sp>
        <p:nvSpPr>
          <p:cNvPr id="4" name="Footer Placeholder 3"/>
          <p:cNvSpPr>
            <a:spLocks noGrp="1"/>
          </p:cNvSpPr>
          <p:nvPr>
            <p:ph type="ftr" sz="quarter" idx="11"/>
          </p:nvPr>
        </p:nvSpPr>
        <p:spPr/>
        <p:txBody>
          <a:bodyPr/>
          <a:lstStyle/>
          <a:p>
            <a:pPr>
              <a:defRPr/>
            </a:pPr>
            <a:r>
              <a:rPr lang="lv-LV" smtClean="0"/>
              <a:t>Mikrobioloģijas un biotehnoloģijas katedra</a:t>
            </a:r>
            <a:endParaRPr lang="en-US"/>
          </a:p>
        </p:txBody>
      </p:sp>
      <p:sp>
        <p:nvSpPr>
          <p:cNvPr id="5" name="Slide Number Placeholder 4"/>
          <p:cNvSpPr>
            <a:spLocks noGrp="1"/>
          </p:cNvSpPr>
          <p:nvPr>
            <p:ph type="sldNum" sz="quarter" idx="12"/>
          </p:nvPr>
        </p:nvSpPr>
        <p:spPr/>
        <p:txBody>
          <a:bodyPr/>
          <a:lstStyle/>
          <a:p>
            <a:pPr>
              <a:defRPr/>
            </a:pPr>
            <a:fld id="{9164875E-F41A-43BA-938A-7D72A93CB29B}" type="slidenum">
              <a:rPr lang="en-US" smtClean="0"/>
              <a:pPr>
                <a:defRPr/>
              </a:pPr>
              <a:t>4</a:t>
            </a:fld>
            <a:endParaRPr lang="en-US"/>
          </a:p>
        </p:txBody>
      </p:sp>
    </p:spTree>
    <p:extLst>
      <p:ext uri="{BB962C8B-B14F-4D97-AF65-F5344CB8AC3E}">
        <p14:creationId xmlns:p14="http://schemas.microsoft.com/office/powerpoint/2010/main" val="1388146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40</a:t>
            </a:fld>
            <a:endParaRPr lang="en-US"/>
          </a:p>
        </p:txBody>
      </p:sp>
      <p:pic>
        <p:nvPicPr>
          <p:cNvPr id="9" name="Picture 2" descr="Genome5"/>
          <p:cNvPicPr>
            <a:picLocks noChangeAspect="1" noChangeArrowheads="1"/>
          </p:cNvPicPr>
          <p:nvPr/>
        </p:nvPicPr>
        <p:blipFill>
          <a:blip r:embed="rId2"/>
          <a:srcRect r="2150" b="24445"/>
          <a:stretch>
            <a:fillRect/>
          </a:stretch>
        </p:blipFill>
        <p:spPr bwMode="auto">
          <a:xfrm>
            <a:off x="228600" y="76200"/>
            <a:ext cx="8610600" cy="6648450"/>
          </a:xfrm>
          <a:prstGeom prst="rect">
            <a:avLst/>
          </a:prstGeom>
          <a:noFill/>
          <a:ln w="25400">
            <a:solidFill>
              <a:schemeClr val="accent2">
                <a:lumMod val="50000"/>
              </a:schemeClr>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lv-LV" smtClean="0"/>
              <a:t>2011. gada 22. septembris</a:t>
            </a:r>
            <a:endParaRPr lang="en-US"/>
          </a:p>
        </p:txBody>
      </p:sp>
      <p:sp>
        <p:nvSpPr>
          <p:cNvPr id="3" name="Footer Placeholder 2"/>
          <p:cNvSpPr>
            <a:spLocks noGrp="1"/>
          </p:cNvSpPr>
          <p:nvPr>
            <p:ph type="ftr" sz="quarter" idx="11"/>
          </p:nvPr>
        </p:nvSpPr>
        <p:spPr/>
        <p:txBody>
          <a:bodyPr/>
          <a:lstStyle/>
          <a:p>
            <a:pPr>
              <a:defRPr/>
            </a:pPr>
            <a:r>
              <a:rPr lang="lv-LV" smtClean="0"/>
              <a:t>Mikrobioloģijas un biotehnoloģijas katedra</a:t>
            </a:r>
            <a:endParaRPr lang="en-US"/>
          </a:p>
        </p:txBody>
      </p:sp>
      <p:sp>
        <p:nvSpPr>
          <p:cNvPr id="4" name="Slide Number Placeholder 3"/>
          <p:cNvSpPr>
            <a:spLocks noGrp="1"/>
          </p:cNvSpPr>
          <p:nvPr>
            <p:ph type="sldNum" sz="quarter" idx="12"/>
          </p:nvPr>
        </p:nvSpPr>
        <p:spPr/>
        <p:txBody>
          <a:bodyPr/>
          <a:lstStyle/>
          <a:p>
            <a:pPr>
              <a:defRPr/>
            </a:pPr>
            <a:fld id="{A5DDD0DD-6A19-4091-A385-5A39C0A13185}" type="slidenum">
              <a:rPr lang="en-US" smtClean="0"/>
              <a:pPr>
                <a:defRPr/>
              </a:pPr>
              <a:t>41</a:t>
            </a:fld>
            <a:endParaRPr lang="en-US"/>
          </a:p>
        </p:txBody>
      </p:sp>
      <p:pic>
        <p:nvPicPr>
          <p:cNvPr id="5" name="Picture 2" descr="Genome8"/>
          <p:cNvPicPr>
            <a:picLocks noChangeAspect="1" noChangeArrowheads="1"/>
          </p:cNvPicPr>
          <p:nvPr/>
        </p:nvPicPr>
        <p:blipFill>
          <a:blip r:embed="rId2"/>
          <a:srcRect l="2325" t="10243" r="4651" b="1782"/>
          <a:stretch>
            <a:fillRect/>
          </a:stretch>
        </p:blipFill>
        <p:spPr bwMode="auto">
          <a:xfrm>
            <a:off x="609600" y="117475"/>
            <a:ext cx="8077200" cy="6511925"/>
          </a:xfrm>
          <a:prstGeom prst="rect">
            <a:avLst/>
          </a:prstGeom>
          <a:noFill/>
          <a:ln w="25400">
            <a:solidFill>
              <a:schemeClr val="accent2">
                <a:lumMod val="50000"/>
              </a:schemeClr>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lv-LV" smtClean="0"/>
              <a:t>2011. gada 22. septembris</a:t>
            </a:r>
            <a:endParaRPr lang="en-US"/>
          </a:p>
        </p:txBody>
      </p:sp>
      <p:sp>
        <p:nvSpPr>
          <p:cNvPr id="3" name="Footer Placeholder 2"/>
          <p:cNvSpPr>
            <a:spLocks noGrp="1"/>
          </p:cNvSpPr>
          <p:nvPr>
            <p:ph type="ftr" sz="quarter" idx="11"/>
          </p:nvPr>
        </p:nvSpPr>
        <p:spPr/>
        <p:txBody>
          <a:bodyPr/>
          <a:lstStyle/>
          <a:p>
            <a:pPr>
              <a:defRPr/>
            </a:pPr>
            <a:r>
              <a:rPr lang="lv-LV" smtClean="0"/>
              <a:t>Mikrobioloģijas un biotehnoloģijas katedra</a:t>
            </a:r>
            <a:endParaRPr lang="en-US"/>
          </a:p>
        </p:txBody>
      </p:sp>
      <p:sp>
        <p:nvSpPr>
          <p:cNvPr id="4" name="Slide Number Placeholder 3"/>
          <p:cNvSpPr>
            <a:spLocks noGrp="1"/>
          </p:cNvSpPr>
          <p:nvPr>
            <p:ph type="sldNum" sz="quarter" idx="12"/>
          </p:nvPr>
        </p:nvSpPr>
        <p:spPr/>
        <p:txBody>
          <a:bodyPr/>
          <a:lstStyle/>
          <a:p>
            <a:pPr>
              <a:defRPr/>
            </a:pPr>
            <a:fld id="{A5DDD0DD-6A19-4091-A385-5A39C0A13185}" type="slidenum">
              <a:rPr lang="en-US" smtClean="0"/>
              <a:pPr>
                <a:defRPr/>
              </a:pPr>
              <a:t>42</a:t>
            </a:fld>
            <a:endParaRPr lang="en-US"/>
          </a:p>
        </p:txBody>
      </p:sp>
      <p:pic>
        <p:nvPicPr>
          <p:cNvPr id="31746" name="Picture 2"/>
          <p:cNvPicPr>
            <a:picLocks noChangeAspect="1" noChangeArrowheads="1"/>
          </p:cNvPicPr>
          <p:nvPr/>
        </p:nvPicPr>
        <p:blipFill>
          <a:blip r:embed="rId2"/>
          <a:srcRect/>
          <a:stretch>
            <a:fillRect/>
          </a:stretch>
        </p:blipFill>
        <p:spPr bwMode="auto">
          <a:xfrm>
            <a:off x="2857488" y="2285992"/>
            <a:ext cx="3819525" cy="2924175"/>
          </a:xfrm>
          <a:prstGeom prst="rect">
            <a:avLst/>
          </a:prstGeom>
          <a:noFill/>
          <a:ln w="25400">
            <a:solidFill>
              <a:schemeClr val="accent2">
                <a:lumMod val="50000"/>
              </a:schemeClr>
            </a:solidFill>
            <a:miter lim="800000"/>
            <a:headEnd/>
            <a:tailEnd/>
          </a:ln>
          <a:effectLst/>
        </p:spPr>
      </p:pic>
      <p:sp>
        <p:nvSpPr>
          <p:cNvPr id="6" name="Title 1"/>
          <p:cNvSpPr txBox="1">
            <a:spLocks/>
          </p:cNvSpPr>
          <p:nvPr/>
        </p:nvSpPr>
        <p:spPr>
          <a:xfrm>
            <a:off x="1258888" y="274638"/>
            <a:ext cx="7427912" cy="1143000"/>
          </a:xfrm>
          <a:prstGeom prst="rect">
            <a:avLst/>
          </a:prstGeom>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v-LV" sz="4100" b="1" i="0" u="none" strike="noStrike" kern="1200" cap="none" spc="0" normalizeH="0" baseline="0" noProof="0" dirty="0" smtClean="0">
                <a:ln w="6350">
                  <a:noFill/>
                </a:ln>
                <a:solidFill>
                  <a:schemeClr val="tx2">
                    <a:lumMod val="50000"/>
                  </a:schemeClr>
                </a:solidFill>
                <a:effectLst>
                  <a:outerShdw blurRad="114300" dist="101600" dir="2700000" algn="tl" rotWithShape="0">
                    <a:srgbClr val="000000">
                      <a:alpha val="40000"/>
                    </a:srgbClr>
                  </a:outerShdw>
                </a:effectLst>
                <a:uLnTx/>
                <a:uFillTx/>
                <a:latin typeface="+mj-lt"/>
                <a:ea typeface="+mj-ea"/>
                <a:cs typeface="+mj-cs"/>
              </a:rPr>
              <a:t>Genoma </a:t>
            </a:r>
            <a:r>
              <a:rPr kumimoji="0" lang="lv-LV" sz="4100" b="1" i="1" u="none" strike="noStrike" kern="1200" cap="none" spc="0" normalizeH="0" baseline="0" noProof="0" dirty="0" err="1" smtClean="0">
                <a:ln w="6350">
                  <a:noFill/>
                </a:ln>
                <a:solidFill>
                  <a:schemeClr val="tx2">
                    <a:lumMod val="50000"/>
                  </a:schemeClr>
                </a:solidFill>
                <a:effectLst>
                  <a:outerShdw blurRad="114300" dist="101600" dir="2700000" algn="tl" rotWithShape="0">
                    <a:srgbClr val="000000">
                      <a:alpha val="40000"/>
                    </a:srgbClr>
                  </a:outerShdw>
                </a:effectLst>
                <a:uLnTx/>
                <a:uFillTx/>
                <a:latin typeface="+mj-lt"/>
                <a:ea typeface="+mj-ea"/>
                <a:cs typeface="+mj-cs"/>
              </a:rPr>
              <a:t>shot-gun</a:t>
            </a:r>
            <a:r>
              <a:rPr kumimoji="0" lang="lv-LV" sz="4100" b="1" i="1" u="none" strike="noStrike" kern="1200" cap="none" spc="0" normalizeH="0" baseline="0" noProof="0" dirty="0" smtClean="0">
                <a:ln w="6350">
                  <a:noFill/>
                </a:ln>
                <a:solidFill>
                  <a:schemeClr val="tx2">
                    <a:lumMod val="50000"/>
                  </a:schemeClr>
                </a:solidFill>
                <a:effectLst>
                  <a:outerShdw blurRad="114300" dist="101600" dir="2700000" algn="tl" rotWithShape="0">
                    <a:srgbClr val="000000">
                      <a:alpha val="40000"/>
                    </a:srgbClr>
                  </a:outerShdw>
                </a:effectLst>
                <a:uLnTx/>
                <a:uFillTx/>
                <a:latin typeface="+mj-lt"/>
                <a:ea typeface="+mj-ea"/>
                <a:cs typeface="+mj-cs"/>
              </a:rPr>
              <a:t> </a:t>
            </a:r>
            <a:r>
              <a:rPr kumimoji="0" lang="lv-LV" sz="4100" b="1" i="0" u="none" strike="noStrike" kern="1200" cap="none" spc="0" normalizeH="0" baseline="0" noProof="0" dirty="0" smtClean="0">
                <a:ln w="6350">
                  <a:noFill/>
                </a:ln>
                <a:solidFill>
                  <a:schemeClr val="tx2">
                    <a:lumMod val="50000"/>
                  </a:schemeClr>
                </a:solidFill>
                <a:effectLst>
                  <a:outerShdw blurRad="114300" dist="101600" dir="2700000" algn="tl" rotWithShape="0">
                    <a:srgbClr val="000000">
                      <a:alpha val="40000"/>
                    </a:srgbClr>
                  </a:outerShdw>
                </a:effectLst>
                <a:uLnTx/>
                <a:uFillTx/>
                <a:latin typeface="+mj-lt"/>
                <a:ea typeface="+mj-ea"/>
                <a:cs typeface="+mj-cs"/>
              </a:rPr>
              <a:t>sekvenēšana</a:t>
            </a:r>
            <a:endParaRPr kumimoji="0" lang="en-US" sz="4100" b="1" i="0" u="none" strike="noStrike" kern="1200" cap="none" spc="0" normalizeH="0" baseline="0" noProof="0" dirty="0">
              <a:ln w="6350">
                <a:noFill/>
              </a:ln>
              <a:solidFill>
                <a:schemeClr val="tx2">
                  <a:lumMod val="50000"/>
                </a:schemeClr>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274638"/>
            <a:ext cx="8075612" cy="1143000"/>
          </a:xfrm>
        </p:spPr>
        <p:txBody>
          <a:bodyPr>
            <a:normAutofit/>
          </a:bodyPr>
          <a:lstStyle/>
          <a:p>
            <a:r>
              <a:rPr lang="lv-LV" dirty="0" smtClean="0">
                <a:solidFill>
                  <a:schemeClr val="tx2">
                    <a:lumMod val="50000"/>
                  </a:schemeClr>
                </a:solidFill>
              </a:rPr>
              <a:t>Genoma sekvences savākšana</a:t>
            </a:r>
            <a:endParaRPr lang="en-US" dirty="0">
              <a:solidFill>
                <a:schemeClr val="tx2">
                  <a:lumMod val="50000"/>
                </a:schemeClr>
              </a:solidFill>
            </a:endParaRPr>
          </a:p>
        </p:txBody>
      </p:sp>
      <p:sp>
        <p:nvSpPr>
          <p:cNvPr id="6" name="Content Placeholder 5"/>
          <p:cNvSpPr>
            <a:spLocks noGrp="1"/>
          </p:cNvSpPr>
          <p:nvPr>
            <p:ph idx="1"/>
          </p:nvPr>
        </p:nvSpPr>
        <p:spPr>
          <a:xfrm>
            <a:off x="611188" y="1989138"/>
            <a:ext cx="8075612" cy="4319587"/>
          </a:xfrm>
        </p:spPr>
        <p:txBody>
          <a:bodyPr/>
          <a:lstStyle/>
          <a:p>
            <a:r>
              <a:rPr lang="lv-LV" sz="2400" dirty="0" err="1" smtClean="0">
                <a:solidFill>
                  <a:schemeClr val="tx2">
                    <a:lumMod val="50000"/>
                  </a:schemeClr>
                </a:solidFill>
              </a:rPr>
              <a:t>Sekvenēšanas</a:t>
            </a:r>
            <a:r>
              <a:rPr lang="lv-LV" sz="2400" dirty="0" smtClean="0">
                <a:solidFill>
                  <a:schemeClr val="tx2">
                    <a:lumMod val="50000"/>
                  </a:schemeClr>
                </a:solidFill>
              </a:rPr>
              <a:t> tehnoloģijas ļauj noteikt līdz 700 – 800 </a:t>
            </a:r>
            <a:r>
              <a:rPr lang="lv-LV" sz="2400" dirty="0" err="1" smtClean="0">
                <a:solidFill>
                  <a:schemeClr val="tx2">
                    <a:lumMod val="50000"/>
                  </a:schemeClr>
                </a:solidFill>
              </a:rPr>
              <a:t>bp</a:t>
            </a:r>
            <a:r>
              <a:rPr lang="lv-LV" sz="2400" dirty="0" smtClean="0">
                <a:solidFill>
                  <a:schemeClr val="tx2">
                    <a:lumMod val="50000"/>
                  </a:schemeClr>
                </a:solidFill>
              </a:rPr>
              <a:t> garas individuālas sekvences </a:t>
            </a:r>
          </a:p>
          <a:p>
            <a:r>
              <a:rPr lang="lv-LV" sz="2400" dirty="0" smtClean="0">
                <a:solidFill>
                  <a:schemeClr val="tx2">
                    <a:lumMod val="50000"/>
                  </a:schemeClr>
                </a:solidFill>
              </a:rPr>
              <a:t>Tātad lai veiktu visa genoma </a:t>
            </a:r>
            <a:r>
              <a:rPr lang="lv-LV" sz="2400" i="1" dirty="0" err="1" smtClean="0">
                <a:solidFill>
                  <a:schemeClr val="tx2">
                    <a:lumMod val="50000"/>
                  </a:schemeClr>
                </a:solidFill>
              </a:rPr>
              <a:t>de</a:t>
            </a:r>
            <a:r>
              <a:rPr lang="lv-LV" sz="2400" i="1" dirty="0" smtClean="0">
                <a:solidFill>
                  <a:schemeClr val="tx2">
                    <a:lumMod val="50000"/>
                  </a:schemeClr>
                </a:solidFill>
              </a:rPr>
              <a:t> </a:t>
            </a:r>
            <a:r>
              <a:rPr lang="lv-LV" sz="2400" i="1" dirty="0" err="1" smtClean="0">
                <a:solidFill>
                  <a:schemeClr val="tx2">
                    <a:lumMod val="50000"/>
                  </a:schemeClr>
                </a:solidFill>
              </a:rPr>
              <a:t>novo</a:t>
            </a:r>
            <a:r>
              <a:rPr lang="lv-LV" sz="2400" i="1" dirty="0" smtClean="0">
                <a:solidFill>
                  <a:schemeClr val="tx2">
                    <a:lumMod val="50000"/>
                  </a:schemeClr>
                </a:solidFill>
              </a:rPr>
              <a:t> </a:t>
            </a:r>
            <a:r>
              <a:rPr lang="lv-LV" sz="2400" dirty="0" smtClean="0">
                <a:solidFill>
                  <a:schemeClr val="tx2">
                    <a:lumMod val="50000"/>
                  </a:schemeClr>
                </a:solidFill>
              </a:rPr>
              <a:t>“</a:t>
            </a:r>
            <a:r>
              <a:rPr lang="lv-LV" sz="2400" dirty="0" err="1" smtClean="0">
                <a:solidFill>
                  <a:schemeClr val="tx2">
                    <a:lumMod val="50000"/>
                  </a:schemeClr>
                </a:solidFill>
              </a:rPr>
              <a:t>shot-gun”</a:t>
            </a:r>
            <a:r>
              <a:rPr lang="lv-LV" sz="2400" dirty="0" smtClean="0">
                <a:solidFill>
                  <a:schemeClr val="tx2">
                    <a:lumMod val="50000"/>
                  </a:schemeClr>
                </a:solidFill>
              </a:rPr>
              <a:t> savākšanu ir nepieciešams identificēt savstarpēji pārklājošos individuālo sekvenču gabaliņus </a:t>
            </a:r>
          </a:p>
          <a:p>
            <a:r>
              <a:rPr lang="lv-LV" sz="2400" dirty="0" smtClean="0">
                <a:solidFill>
                  <a:schemeClr val="tx2">
                    <a:lumMod val="50000"/>
                  </a:schemeClr>
                </a:solidFill>
              </a:rPr>
              <a:t>Nepietiek ar to, ka </a:t>
            </a:r>
            <a:r>
              <a:rPr lang="lv-LV" sz="2400" dirty="0" err="1" smtClean="0">
                <a:solidFill>
                  <a:schemeClr val="tx2">
                    <a:lumMod val="50000"/>
                  </a:schemeClr>
                </a:solidFill>
              </a:rPr>
              <a:t>nosekvenē</a:t>
            </a:r>
            <a:r>
              <a:rPr lang="lv-LV" sz="2400" dirty="0" smtClean="0">
                <a:solidFill>
                  <a:schemeClr val="tx2">
                    <a:lumMod val="50000"/>
                  </a:schemeClr>
                </a:solidFill>
              </a:rPr>
              <a:t> 3 miljardi bāzu pāru, kas būtu viens cilvēka genoma ekvivalents. Nepieciešams sekvenēt vismaz 10 cilvēka genoma ekvivalentus, lai būtu cerība noteikt pilnu genoma secību </a:t>
            </a:r>
          </a:p>
          <a:p>
            <a:endParaRPr lang="lv-LV" sz="2400" dirty="0" smtClean="0">
              <a:solidFill>
                <a:schemeClr val="tx2">
                  <a:lumMod val="50000"/>
                </a:schemeClr>
              </a:solidFill>
            </a:endParaRPr>
          </a:p>
          <a:p>
            <a:pPr>
              <a:buNone/>
            </a:pPr>
            <a:endParaRPr lang="en-US" sz="2400" dirty="0">
              <a:solidFill>
                <a:schemeClr val="tx2">
                  <a:lumMod val="50000"/>
                </a:schemeClr>
              </a:solidFill>
            </a:endParaRPr>
          </a:p>
        </p:txBody>
      </p:sp>
      <p:sp>
        <p:nvSpPr>
          <p:cNvPr id="2" name="Date Placeholder 1"/>
          <p:cNvSpPr>
            <a:spLocks noGrp="1"/>
          </p:cNvSpPr>
          <p:nvPr>
            <p:ph type="dt" sz="half" idx="10"/>
          </p:nvPr>
        </p:nvSpPr>
        <p:spPr/>
        <p:txBody>
          <a:bodyPr/>
          <a:lstStyle/>
          <a:p>
            <a:pPr>
              <a:defRPr/>
            </a:pPr>
            <a:r>
              <a:rPr lang="lv-LV" smtClean="0"/>
              <a:t>2011. gada 22. septembris</a:t>
            </a:r>
            <a:endParaRPr lang="en-US"/>
          </a:p>
        </p:txBody>
      </p:sp>
      <p:sp>
        <p:nvSpPr>
          <p:cNvPr id="3" name="Footer Placeholder 2"/>
          <p:cNvSpPr>
            <a:spLocks noGrp="1"/>
          </p:cNvSpPr>
          <p:nvPr>
            <p:ph type="ftr" sz="quarter" idx="11"/>
          </p:nvPr>
        </p:nvSpPr>
        <p:spPr/>
        <p:txBody>
          <a:bodyPr/>
          <a:lstStyle/>
          <a:p>
            <a:pPr>
              <a:defRPr/>
            </a:pPr>
            <a:r>
              <a:rPr lang="lv-LV" smtClean="0"/>
              <a:t>Mikrobioloģijas un biotehnoloģijas katedra</a:t>
            </a:r>
            <a:endParaRPr lang="en-US"/>
          </a:p>
        </p:txBody>
      </p:sp>
      <p:sp>
        <p:nvSpPr>
          <p:cNvPr id="4" name="Slide Number Placeholder 3"/>
          <p:cNvSpPr>
            <a:spLocks noGrp="1"/>
          </p:cNvSpPr>
          <p:nvPr>
            <p:ph type="sldNum" sz="quarter" idx="12"/>
          </p:nvPr>
        </p:nvSpPr>
        <p:spPr/>
        <p:txBody>
          <a:bodyPr/>
          <a:lstStyle/>
          <a:p>
            <a:pPr>
              <a:defRPr/>
            </a:pPr>
            <a:fld id="{A5DDD0DD-6A19-4091-A385-5A39C0A13185}"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fontScale="90000"/>
          </a:bodyPr>
          <a:lstStyle/>
          <a:p>
            <a:r>
              <a:rPr lang="lv-LV" dirty="0" smtClean="0">
                <a:solidFill>
                  <a:schemeClr val="tx2">
                    <a:lumMod val="50000"/>
                  </a:schemeClr>
                </a:solidFill>
              </a:rPr>
              <a:t>Genoma sekvences savākšana (</a:t>
            </a:r>
            <a:r>
              <a:rPr lang="lv-LV" i="1" dirty="0" err="1" smtClean="0">
                <a:solidFill>
                  <a:schemeClr val="tx2">
                    <a:lumMod val="50000"/>
                  </a:schemeClr>
                </a:solidFill>
              </a:rPr>
              <a:t>assembly</a:t>
            </a:r>
            <a:r>
              <a:rPr lang="lv-LV" dirty="0" smtClean="0">
                <a:solidFill>
                  <a:schemeClr val="tx2">
                    <a:lumMod val="50000"/>
                  </a:schemeClr>
                </a:solidFill>
              </a:rPr>
              <a:t>)</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smtClean="0">
                <a:solidFill>
                  <a:schemeClr val="tx2">
                    <a:lumMod val="50000"/>
                  </a:schemeClr>
                </a:solidFill>
              </a:rPr>
              <a:t>Individuālās sekvences satur kļūdas </a:t>
            </a:r>
          </a:p>
          <a:p>
            <a:r>
              <a:rPr lang="lv-LV" dirty="0" smtClean="0">
                <a:solidFill>
                  <a:schemeClr val="tx2">
                    <a:lumMod val="50000"/>
                  </a:schemeClr>
                </a:solidFill>
              </a:rPr>
              <a:t>Cilvēka genoms tika </a:t>
            </a:r>
            <a:r>
              <a:rPr lang="lv-LV" dirty="0" err="1" smtClean="0">
                <a:solidFill>
                  <a:schemeClr val="tx2">
                    <a:lumMod val="50000"/>
                  </a:schemeClr>
                </a:solidFill>
              </a:rPr>
              <a:t>sekvenēts</a:t>
            </a:r>
            <a:r>
              <a:rPr lang="lv-LV" dirty="0" smtClean="0">
                <a:solidFill>
                  <a:schemeClr val="tx2">
                    <a:lumMod val="50000"/>
                  </a:schemeClr>
                </a:solidFill>
              </a:rPr>
              <a:t> no vairākiem indivīdiem, tātad tas iespējams satur dažādus genoma polimorfismus – SNP un </a:t>
            </a:r>
            <a:r>
              <a:rPr lang="lv-LV" dirty="0" err="1" smtClean="0">
                <a:solidFill>
                  <a:schemeClr val="tx2">
                    <a:lumMod val="50000"/>
                  </a:schemeClr>
                </a:solidFill>
              </a:rPr>
              <a:t>insercijas</a:t>
            </a:r>
            <a:r>
              <a:rPr lang="lv-LV" dirty="0" smtClean="0">
                <a:solidFill>
                  <a:schemeClr val="tx2">
                    <a:lumMod val="50000"/>
                  </a:schemeClr>
                </a:solidFill>
              </a:rPr>
              <a:t>/</a:t>
            </a:r>
            <a:r>
              <a:rPr lang="lv-LV" dirty="0" err="1" smtClean="0">
                <a:solidFill>
                  <a:schemeClr val="tx2">
                    <a:lumMod val="50000"/>
                  </a:schemeClr>
                </a:solidFill>
              </a:rPr>
              <a:t>delēcijas</a:t>
            </a:r>
            <a:r>
              <a:rPr lang="lv-LV" dirty="0" smtClean="0">
                <a:solidFill>
                  <a:schemeClr val="tx2">
                    <a:lumMod val="50000"/>
                  </a:schemeClr>
                </a:solidFill>
              </a:rPr>
              <a:t> </a:t>
            </a:r>
          </a:p>
          <a:p>
            <a:r>
              <a:rPr lang="lv-LV" dirty="0" smtClean="0">
                <a:solidFill>
                  <a:schemeClr val="tx2">
                    <a:lumMod val="50000"/>
                  </a:schemeClr>
                </a:solidFill>
              </a:rPr>
              <a:t>Genomi satur atkārtojumus (līdzīgi gēni, </a:t>
            </a:r>
            <a:r>
              <a:rPr lang="lv-LV" dirty="0" err="1" smtClean="0">
                <a:solidFill>
                  <a:schemeClr val="tx2">
                    <a:lumMod val="50000"/>
                  </a:schemeClr>
                </a:solidFill>
              </a:rPr>
              <a:t>retrotranspozoni</a:t>
            </a:r>
            <a:r>
              <a:rPr lang="lv-LV" dirty="0" smtClean="0">
                <a:solidFill>
                  <a:schemeClr val="tx2">
                    <a:lumMod val="50000"/>
                  </a:schemeClr>
                </a:solidFill>
              </a:rPr>
              <a:t>, </a:t>
            </a:r>
            <a:r>
              <a:rPr lang="lv-LV" dirty="0" err="1" smtClean="0">
                <a:solidFill>
                  <a:schemeClr val="tx2">
                    <a:lumMod val="50000"/>
                  </a:schemeClr>
                </a:solidFill>
              </a:rPr>
              <a:t>transpozoni</a:t>
            </a:r>
            <a:r>
              <a:rPr lang="lv-LV" dirty="0" smtClean="0">
                <a:solidFill>
                  <a:schemeClr val="tx2">
                    <a:lumMod val="50000"/>
                  </a:schemeClr>
                </a:solidFill>
              </a:rPr>
              <a:t>, dažādi citi atkārtojumi)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fontScale="90000"/>
          </a:bodyPr>
          <a:lstStyle/>
          <a:p>
            <a:r>
              <a:rPr lang="lv-LV" dirty="0" smtClean="0">
                <a:solidFill>
                  <a:schemeClr val="tx2">
                    <a:lumMod val="50000"/>
                  </a:schemeClr>
                </a:solidFill>
              </a:rPr>
              <a:t>Genoma sekvences savākšana (</a:t>
            </a:r>
            <a:r>
              <a:rPr lang="lv-LV" i="1" dirty="0" err="1" smtClean="0">
                <a:solidFill>
                  <a:schemeClr val="tx2">
                    <a:lumMod val="50000"/>
                  </a:schemeClr>
                </a:solidFill>
              </a:rPr>
              <a:t>assembly</a:t>
            </a:r>
            <a:r>
              <a:rPr lang="lv-LV" dirty="0" smtClean="0">
                <a:solidFill>
                  <a:schemeClr val="tx2">
                    <a:lumMod val="50000"/>
                  </a:schemeClr>
                </a:solidFill>
              </a:rPr>
              <a:t>)</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smtClean="0">
                <a:solidFill>
                  <a:schemeClr val="tx2">
                    <a:lumMod val="50000"/>
                  </a:schemeClr>
                </a:solidFill>
              </a:rPr>
              <a:t>Lielākā daļa genomu tiek </a:t>
            </a:r>
            <a:r>
              <a:rPr lang="lv-LV" dirty="0" err="1" smtClean="0">
                <a:solidFill>
                  <a:schemeClr val="tx2">
                    <a:lumMod val="50000"/>
                  </a:schemeClr>
                </a:solidFill>
              </a:rPr>
              <a:t>pārsekvenēti</a:t>
            </a:r>
            <a:r>
              <a:rPr lang="lv-LV" dirty="0" smtClean="0">
                <a:solidFill>
                  <a:schemeClr val="tx2">
                    <a:lumMod val="50000"/>
                  </a:schemeClr>
                </a:solidFill>
              </a:rPr>
              <a:t>, lai identificētu variāciju vienas sugas ietvaros </a:t>
            </a:r>
          </a:p>
          <a:p>
            <a:r>
              <a:rPr lang="lv-LV" i="1" dirty="0" err="1" smtClean="0">
                <a:solidFill>
                  <a:schemeClr val="tx2">
                    <a:lumMod val="50000"/>
                  </a:schemeClr>
                </a:solidFill>
              </a:rPr>
              <a:t>Next</a:t>
            </a:r>
            <a:r>
              <a:rPr lang="lv-LV" i="1" dirty="0" smtClean="0">
                <a:solidFill>
                  <a:schemeClr val="tx2">
                    <a:lumMod val="50000"/>
                  </a:schemeClr>
                </a:solidFill>
              </a:rPr>
              <a:t> </a:t>
            </a:r>
            <a:r>
              <a:rPr lang="lv-LV" i="1" dirty="0" err="1" smtClean="0">
                <a:solidFill>
                  <a:schemeClr val="tx2">
                    <a:lumMod val="50000"/>
                  </a:schemeClr>
                </a:solidFill>
              </a:rPr>
              <a:t>generation</a:t>
            </a:r>
            <a:r>
              <a:rPr lang="lv-LV" i="1" dirty="0" smtClean="0">
                <a:solidFill>
                  <a:schemeClr val="tx2">
                    <a:lumMod val="50000"/>
                  </a:schemeClr>
                </a:solidFill>
              </a:rPr>
              <a:t> </a:t>
            </a:r>
            <a:r>
              <a:rPr lang="lv-LV" i="1" dirty="0" err="1" smtClean="0">
                <a:solidFill>
                  <a:schemeClr val="tx2">
                    <a:lumMod val="50000"/>
                  </a:schemeClr>
                </a:solidFill>
              </a:rPr>
              <a:t>sequencing</a:t>
            </a:r>
            <a:r>
              <a:rPr lang="lv-LV" i="1" dirty="0" smtClean="0">
                <a:solidFill>
                  <a:schemeClr val="tx2">
                    <a:lumMod val="50000"/>
                  </a:schemeClr>
                </a:solidFill>
              </a:rPr>
              <a:t> </a:t>
            </a:r>
            <a:r>
              <a:rPr lang="lv-LV" dirty="0" smtClean="0">
                <a:solidFill>
                  <a:schemeClr val="tx2">
                    <a:lumMod val="50000"/>
                  </a:schemeClr>
                </a:solidFill>
              </a:rPr>
              <a:t>par atskaites punktu izmanto references genomus </a:t>
            </a:r>
          </a:p>
          <a:p>
            <a:r>
              <a:rPr lang="lv-LV" dirty="0" smtClean="0">
                <a:solidFill>
                  <a:schemeClr val="tx2">
                    <a:lumMod val="50000"/>
                  </a:schemeClr>
                </a:solidFill>
              </a:rPr>
              <a:t>Relatīvi īsie sekvences fragmenti tiek ‘savākti’ uz references genoma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45</a:t>
            </a:fld>
            <a:endParaRPr lang="en-US"/>
          </a:p>
        </p:txBody>
      </p:sp>
    </p:spTree>
    <p:extLst>
      <p:ext uri="{BB962C8B-B14F-4D97-AF65-F5344CB8AC3E}">
        <p14:creationId xmlns:p14="http://schemas.microsoft.com/office/powerpoint/2010/main" val="22259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Demonstrācija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smtClean="0">
                <a:solidFill>
                  <a:schemeClr val="tx2">
                    <a:lumMod val="50000"/>
                  </a:schemeClr>
                </a:solidFill>
              </a:rPr>
              <a:t>Miežu genomiskās DNS fragmentu saturošas </a:t>
            </a:r>
            <a:r>
              <a:rPr lang="lv-LV" dirty="0" err="1" smtClean="0">
                <a:solidFill>
                  <a:schemeClr val="tx2">
                    <a:lumMod val="50000"/>
                  </a:schemeClr>
                </a:solidFill>
              </a:rPr>
              <a:t>rekombinantās</a:t>
            </a:r>
            <a:r>
              <a:rPr lang="lv-LV" dirty="0" smtClean="0">
                <a:solidFill>
                  <a:schemeClr val="tx2">
                    <a:lumMod val="50000"/>
                  </a:schemeClr>
                </a:solidFill>
              </a:rPr>
              <a:t> plazmīdas sekvences savākšana </a:t>
            </a:r>
          </a:p>
          <a:p>
            <a:pPr>
              <a:buNone/>
            </a:pPr>
            <a:r>
              <a:rPr lang="lv-LV" dirty="0" smtClean="0">
                <a:solidFill>
                  <a:schemeClr val="tx2">
                    <a:lumMod val="50000"/>
                  </a:schemeClr>
                </a:solidFill>
              </a:rPr>
              <a:t>	</a:t>
            </a:r>
            <a:r>
              <a:rPr lang="lv-LV" dirty="0" err="1" smtClean="0">
                <a:solidFill>
                  <a:schemeClr val="tx2">
                    <a:lumMod val="50000"/>
                  </a:schemeClr>
                </a:solidFill>
              </a:rPr>
              <a:t>Plazmīda</a:t>
            </a:r>
            <a:r>
              <a:rPr lang="lv-LV" dirty="0" smtClean="0">
                <a:solidFill>
                  <a:schemeClr val="tx2">
                    <a:lumMod val="50000"/>
                  </a:schemeClr>
                </a:solidFill>
              </a:rPr>
              <a:t> pNRG098 - ~10 </a:t>
            </a:r>
            <a:r>
              <a:rPr lang="lv-LV" dirty="0" err="1" smtClean="0">
                <a:solidFill>
                  <a:schemeClr val="tx2">
                    <a:lumMod val="50000"/>
                  </a:schemeClr>
                </a:solidFill>
              </a:rPr>
              <a:t>kb</a:t>
            </a:r>
            <a:r>
              <a:rPr lang="lv-LV" dirty="0" smtClean="0">
                <a:solidFill>
                  <a:schemeClr val="tx2">
                    <a:lumMod val="50000"/>
                  </a:schemeClr>
                </a:solidFill>
              </a:rPr>
              <a:t> </a:t>
            </a:r>
            <a:r>
              <a:rPr lang="lv-LV" dirty="0" err="1" smtClean="0">
                <a:solidFill>
                  <a:schemeClr val="tx2">
                    <a:lumMod val="50000"/>
                  </a:schemeClr>
                </a:solidFill>
              </a:rPr>
              <a:t>inserts</a:t>
            </a:r>
            <a:r>
              <a:rPr lang="lv-LV" dirty="0" smtClean="0">
                <a:solidFill>
                  <a:schemeClr val="tx2">
                    <a:lumMod val="50000"/>
                  </a:schemeClr>
                </a:solidFill>
              </a:rPr>
              <a:t> </a:t>
            </a:r>
          </a:p>
          <a:p>
            <a:pPr>
              <a:buNone/>
            </a:pPr>
            <a:r>
              <a:rPr lang="lv-LV" dirty="0" smtClean="0">
                <a:solidFill>
                  <a:schemeClr val="tx2">
                    <a:lumMod val="50000"/>
                  </a:schemeClr>
                </a:solidFill>
              </a:rPr>
              <a:t>	192 </a:t>
            </a:r>
            <a:r>
              <a:rPr lang="lv-LV" i="1" dirty="0" err="1" smtClean="0">
                <a:solidFill>
                  <a:schemeClr val="tx2">
                    <a:lumMod val="50000"/>
                  </a:schemeClr>
                </a:solidFill>
              </a:rPr>
              <a:t>shot</a:t>
            </a:r>
            <a:r>
              <a:rPr lang="lv-LV" i="1" dirty="0" smtClean="0">
                <a:solidFill>
                  <a:schemeClr val="tx2">
                    <a:lumMod val="50000"/>
                  </a:schemeClr>
                </a:solidFill>
              </a:rPr>
              <a:t> </a:t>
            </a:r>
            <a:r>
              <a:rPr lang="lv-LV" i="1" dirty="0" err="1" smtClean="0">
                <a:solidFill>
                  <a:schemeClr val="tx2">
                    <a:lumMod val="50000"/>
                  </a:schemeClr>
                </a:solidFill>
              </a:rPr>
              <a:t>gun</a:t>
            </a:r>
            <a:r>
              <a:rPr lang="lv-LV" i="1" dirty="0" smtClean="0">
                <a:solidFill>
                  <a:schemeClr val="tx2">
                    <a:lumMod val="50000"/>
                  </a:schemeClr>
                </a:solidFill>
              </a:rPr>
              <a:t> </a:t>
            </a:r>
            <a:r>
              <a:rPr lang="lv-LV" dirty="0" smtClean="0">
                <a:solidFill>
                  <a:schemeClr val="tx2">
                    <a:lumMod val="50000"/>
                  </a:schemeClr>
                </a:solidFill>
              </a:rPr>
              <a:t>sekvences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err="1" smtClean="0">
                <a:solidFill>
                  <a:schemeClr val="tx2">
                    <a:lumMod val="50000"/>
                  </a:schemeClr>
                </a:solidFill>
              </a:rPr>
              <a:t>Metagenomika</a:t>
            </a:r>
            <a:r>
              <a:rPr lang="lv-LV" dirty="0" smtClean="0">
                <a:solidFill>
                  <a:schemeClr val="tx2">
                    <a:lumMod val="50000"/>
                  </a:schemeClr>
                </a:solidFill>
              </a:rPr>
              <a:t>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sz="2800" dirty="0" smtClean="0">
                <a:solidFill>
                  <a:schemeClr val="tx2">
                    <a:lumMod val="50000"/>
                  </a:schemeClr>
                </a:solidFill>
              </a:rPr>
              <a:t>No vides iegūta parauga DNS analīze, dažādu genomu sekvences vides paraugā </a:t>
            </a:r>
          </a:p>
          <a:p>
            <a:pPr marL="0" indent="0">
              <a:buNone/>
            </a:pPr>
            <a:r>
              <a:rPr lang="lv-LV" sz="2000" dirty="0" smtClean="0">
                <a:solidFill>
                  <a:schemeClr val="tx2">
                    <a:lumMod val="50000"/>
                  </a:schemeClr>
                </a:solidFill>
              </a:rPr>
              <a:t>Venter </a:t>
            </a:r>
            <a:r>
              <a:rPr lang="lv-LV" sz="2000" dirty="0" err="1" smtClean="0">
                <a:solidFill>
                  <a:schemeClr val="tx2">
                    <a:lumMod val="50000"/>
                  </a:schemeClr>
                </a:solidFill>
              </a:rPr>
              <a:t>et</a:t>
            </a:r>
            <a:r>
              <a:rPr lang="lv-LV" sz="2000" dirty="0" smtClean="0">
                <a:solidFill>
                  <a:schemeClr val="tx2">
                    <a:lumMod val="50000"/>
                  </a:schemeClr>
                </a:solidFill>
              </a:rPr>
              <a:t> </a:t>
            </a:r>
            <a:r>
              <a:rPr lang="lv-LV" sz="2000" dirty="0" err="1" smtClean="0">
                <a:solidFill>
                  <a:schemeClr val="tx2">
                    <a:lumMod val="50000"/>
                  </a:schemeClr>
                </a:solidFill>
              </a:rPr>
              <a:t>al</a:t>
            </a:r>
            <a:r>
              <a:rPr lang="lv-LV" sz="2000" dirty="0" smtClean="0">
                <a:solidFill>
                  <a:schemeClr val="tx2">
                    <a:lumMod val="50000"/>
                  </a:schemeClr>
                </a:solidFill>
              </a:rPr>
              <a:t>. (2004) </a:t>
            </a:r>
            <a:r>
              <a:rPr lang="en-US" sz="2000" dirty="0" smtClean="0">
                <a:solidFill>
                  <a:schemeClr val="tx2">
                    <a:lumMod val="50000"/>
                  </a:schemeClr>
                </a:solidFill>
              </a:rPr>
              <a:t>Environmental genome shotgun sequencing of the Sargasso Sea</a:t>
            </a:r>
            <a:r>
              <a:rPr lang="lv-LV" sz="2000" dirty="0" smtClean="0">
                <a:solidFill>
                  <a:schemeClr val="tx2">
                    <a:lumMod val="50000"/>
                  </a:schemeClr>
                </a:solidFill>
              </a:rPr>
              <a:t>. </a:t>
            </a:r>
            <a:r>
              <a:rPr lang="lv-LV" sz="2000" dirty="0" err="1" smtClean="0">
                <a:solidFill>
                  <a:schemeClr val="tx2">
                    <a:lumMod val="50000"/>
                  </a:schemeClr>
                </a:solidFill>
              </a:rPr>
              <a:t>Science</a:t>
            </a:r>
            <a:r>
              <a:rPr lang="lv-LV" sz="2000" dirty="0" smtClean="0">
                <a:solidFill>
                  <a:schemeClr val="tx2">
                    <a:lumMod val="50000"/>
                  </a:schemeClr>
                </a:solidFill>
              </a:rPr>
              <a:t>, 304:66</a:t>
            </a: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47</a:t>
            </a:fld>
            <a:endParaRPr lang="en-US"/>
          </a:p>
        </p:txBody>
      </p:sp>
      <p:pic>
        <p:nvPicPr>
          <p:cNvPr id="6146" name="Picture 2"/>
          <p:cNvPicPr>
            <a:picLocks noChangeAspect="1" noChangeArrowheads="1"/>
          </p:cNvPicPr>
          <p:nvPr/>
        </p:nvPicPr>
        <p:blipFill>
          <a:blip r:embed="rId2"/>
          <a:srcRect/>
          <a:stretch>
            <a:fillRect/>
          </a:stretch>
        </p:blipFill>
        <p:spPr bwMode="auto">
          <a:xfrm>
            <a:off x="2123728" y="3573016"/>
            <a:ext cx="548640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err="1" smtClean="0">
                <a:solidFill>
                  <a:schemeClr val="tx2">
                    <a:lumMod val="50000"/>
                  </a:schemeClr>
                </a:solidFill>
              </a:rPr>
              <a:t>Metagenomika</a:t>
            </a:r>
            <a:r>
              <a:rPr lang="lv-LV" dirty="0" smtClean="0">
                <a:solidFill>
                  <a:schemeClr val="tx2">
                    <a:lumMod val="50000"/>
                  </a:schemeClr>
                </a:solidFill>
              </a:rPr>
              <a:t>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smtClean="0">
                <a:solidFill>
                  <a:schemeClr val="tx2">
                    <a:lumMod val="50000"/>
                  </a:schemeClr>
                </a:solidFill>
              </a:rPr>
              <a:t>Vīrusi, nekultivējamas baktērijas </a:t>
            </a:r>
          </a:p>
          <a:p>
            <a:r>
              <a:rPr lang="lv-LV" dirty="0" smtClean="0">
                <a:solidFill>
                  <a:schemeClr val="tx2">
                    <a:lumMod val="50000"/>
                  </a:schemeClr>
                </a:solidFill>
              </a:rPr>
              <a:t>Mijiedarbības starp organismiem kādā ekosistēmā </a:t>
            </a:r>
          </a:p>
          <a:p>
            <a:r>
              <a:rPr lang="lv-LV" dirty="0" smtClean="0">
                <a:solidFill>
                  <a:schemeClr val="tx2">
                    <a:lumMod val="50000"/>
                  </a:schemeClr>
                </a:solidFill>
              </a:rPr>
              <a:t>Milzīgs daudzums jaunu gēnu, kā arī liecība par lielu daudzumu jaunu, līdz šim neaprakstītu sugu </a:t>
            </a:r>
            <a:endParaRPr lang="en-US" dirty="0" smtClean="0">
              <a:solidFill>
                <a:schemeClr val="tx2">
                  <a:lumMod val="50000"/>
                </a:schemeClr>
              </a:solidFill>
            </a:endParaRPr>
          </a:p>
          <a:p>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49</a:t>
            </a:fld>
            <a:endParaRPr lang="en-US"/>
          </a:p>
        </p:txBody>
      </p:sp>
      <p:pic>
        <p:nvPicPr>
          <p:cNvPr id="7" name="Picture 3"/>
          <p:cNvPicPr>
            <a:picLocks noChangeAspect="1" noChangeArrowheads="1"/>
          </p:cNvPicPr>
          <p:nvPr/>
        </p:nvPicPr>
        <p:blipFill>
          <a:blip r:embed="rId2"/>
          <a:srcRect/>
          <a:stretch>
            <a:fillRect/>
          </a:stretch>
        </p:blipFill>
        <p:spPr bwMode="auto">
          <a:xfrm>
            <a:off x="1924062" y="332656"/>
            <a:ext cx="5448300" cy="5105400"/>
          </a:xfrm>
          <a:prstGeom prst="rect">
            <a:avLst/>
          </a:prstGeom>
          <a:noFill/>
          <a:ln w="9525">
            <a:noFill/>
            <a:miter lim="800000"/>
            <a:headEnd/>
            <a:tailEnd/>
          </a:ln>
        </p:spPr>
      </p:pic>
      <p:sp>
        <p:nvSpPr>
          <p:cNvPr id="8" name="Rectangle 7"/>
          <p:cNvSpPr/>
          <p:nvPr/>
        </p:nvSpPr>
        <p:spPr>
          <a:xfrm>
            <a:off x="1259632" y="5737044"/>
            <a:ext cx="6913140" cy="369332"/>
          </a:xfrm>
          <a:prstGeom prst="rect">
            <a:avLst/>
          </a:prstGeom>
        </p:spPr>
        <p:txBody>
          <a:bodyPr wrap="square">
            <a:spAutoFit/>
          </a:bodyPr>
          <a:lstStyle/>
          <a:p>
            <a:r>
              <a:rPr lang="lv-LV" dirty="0"/>
              <a:t>http://www.ted.com/talks/craig_venter_on_dna_and_the_sea.html</a:t>
            </a:r>
          </a:p>
        </p:txBody>
      </p:sp>
    </p:spTree>
    <p:extLst>
      <p:ext uri="{BB962C8B-B14F-4D97-AF65-F5344CB8AC3E}">
        <p14:creationId xmlns:p14="http://schemas.microsoft.com/office/powerpoint/2010/main" val="2996252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pPr eaLnBrk="1" fontAlgn="auto" hangingPunct="1">
              <a:spcAft>
                <a:spcPts val="0"/>
              </a:spcAft>
              <a:defRPr/>
            </a:pPr>
            <a:r>
              <a:rPr lang="lv-LV" dirty="0" smtClean="0">
                <a:solidFill>
                  <a:schemeClr val="tx2">
                    <a:lumMod val="50000"/>
                  </a:schemeClr>
                </a:solidFill>
              </a:rPr>
              <a:t>Primārās datu bāzes </a:t>
            </a:r>
            <a:endParaRPr lang="en-US" dirty="0">
              <a:solidFill>
                <a:schemeClr val="tx2">
                  <a:lumMod val="50000"/>
                </a:schemeClr>
              </a:solidFill>
            </a:endParaRPr>
          </a:p>
        </p:txBody>
      </p:sp>
      <p:sp>
        <p:nvSpPr>
          <p:cNvPr id="19459" name="Content Placeholder 2"/>
          <p:cNvSpPr>
            <a:spLocks noGrp="1"/>
          </p:cNvSpPr>
          <p:nvPr>
            <p:ph idx="1"/>
          </p:nvPr>
        </p:nvSpPr>
        <p:spPr>
          <a:xfrm>
            <a:off x="611188" y="1600200"/>
            <a:ext cx="8075612" cy="4708525"/>
          </a:xfrm>
        </p:spPr>
        <p:txBody>
          <a:bodyPr/>
          <a:lstStyle/>
          <a:p>
            <a:pPr eaLnBrk="1" hangingPunct="1"/>
            <a:r>
              <a:rPr lang="lv-LV" sz="2400" dirty="0" err="1" smtClean="0">
                <a:solidFill>
                  <a:schemeClr val="tx2">
                    <a:lumMod val="50000"/>
                  </a:schemeClr>
                </a:solidFill>
              </a:rPr>
              <a:t>National</a:t>
            </a:r>
            <a:r>
              <a:rPr lang="lv-LV" sz="2400" dirty="0" smtClean="0">
                <a:solidFill>
                  <a:schemeClr val="tx2">
                    <a:lumMod val="50000"/>
                  </a:schemeClr>
                </a:solidFill>
              </a:rPr>
              <a:t> </a:t>
            </a:r>
            <a:r>
              <a:rPr lang="lv-LV" sz="2400" dirty="0" err="1" smtClean="0">
                <a:solidFill>
                  <a:schemeClr val="tx2">
                    <a:lumMod val="50000"/>
                  </a:schemeClr>
                </a:solidFill>
              </a:rPr>
              <a:t>Center</a:t>
            </a:r>
            <a:r>
              <a:rPr lang="lv-LV" sz="2400" dirty="0" smtClean="0">
                <a:solidFill>
                  <a:schemeClr val="tx2">
                    <a:lumMod val="50000"/>
                  </a:schemeClr>
                </a:solidFill>
              </a:rPr>
              <a:t> </a:t>
            </a:r>
            <a:r>
              <a:rPr lang="lv-LV" sz="2400" dirty="0" err="1" smtClean="0">
                <a:solidFill>
                  <a:schemeClr val="tx2">
                    <a:lumMod val="50000"/>
                  </a:schemeClr>
                </a:solidFill>
              </a:rPr>
              <a:t>for</a:t>
            </a:r>
            <a:r>
              <a:rPr lang="lv-LV" sz="2400" dirty="0" smtClean="0">
                <a:solidFill>
                  <a:schemeClr val="tx2">
                    <a:lumMod val="50000"/>
                  </a:schemeClr>
                </a:solidFill>
              </a:rPr>
              <a:t> </a:t>
            </a:r>
            <a:r>
              <a:rPr lang="lv-LV" sz="2400" dirty="0" err="1" smtClean="0">
                <a:solidFill>
                  <a:schemeClr val="tx2">
                    <a:lumMod val="50000"/>
                  </a:schemeClr>
                </a:solidFill>
              </a:rPr>
              <a:t>Biotechnology</a:t>
            </a:r>
            <a:r>
              <a:rPr lang="lv-LV" sz="2400" dirty="0" smtClean="0">
                <a:solidFill>
                  <a:schemeClr val="tx2">
                    <a:lumMod val="50000"/>
                  </a:schemeClr>
                </a:solidFill>
              </a:rPr>
              <a:t> </a:t>
            </a:r>
            <a:r>
              <a:rPr lang="lv-LV" sz="2400" dirty="0" err="1" smtClean="0">
                <a:solidFill>
                  <a:schemeClr val="tx2">
                    <a:lumMod val="50000"/>
                  </a:schemeClr>
                </a:solidFill>
              </a:rPr>
              <a:t>Information</a:t>
            </a:r>
            <a:r>
              <a:rPr lang="lv-LV" sz="2400" dirty="0" smtClean="0">
                <a:solidFill>
                  <a:schemeClr val="tx2">
                    <a:lumMod val="50000"/>
                  </a:schemeClr>
                </a:solidFill>
              </a:rPr>
              <a:t> (NCBI) </a:t>
            </a:r>
            <a:r>
              <a:rPr lang="lv-LV" sz="2400" dirty="0" err="1" smtClean="0">
                <a:solidFill>
                  <a:schemeClr val="tx2">
                    <a:lumMod val="50000"/>
                  </a:schemeClr>
                </a:solidFill>
              </a:rPr>
              <a:t>GenBank</a:t>
            </a:r>
            <a:r>
              <a:rPr lang="lv-LV" sz="2400" dirty="0" smtClean="0">
                <a:solidFill>
                  <a:schemeClr val="tx2">
                    <a:lumMod val="50000"/>
                  </a:schemeClr>
                </a:solidFill>
              </a:rPr>
              <a:t> </a:t>
            </a:r>
          </a:p>
          <a:p>
            <a:pPr eaLnBrk="1" hangingPunct="1">
              <a:buFont typeface="Wingdings 2" pitchFamily="18" charset="2"/>
              <a:buNone/>
            </a:pPr>
            <a:r>
              <a:rPr lang="lv-LV" sz="2400" dirty="0" smtClean="0">
                <a:solidFill>
                  <a:schemeClr val="tx2">
                    <a:lumMod val="50000"/>
                  </a:schemeClr>
                </a:solidFill>
              </a:rPr>
              <a:t>	http://www.ncbi.nlm.nih.gov</a:t>
            </a:r>
          </a:p>
          <a:p>
            <a:pPr eaLnBrk="1" hangingPunct="1"/>
            <a:r>
              <a:rPr lang="lv-LV" sz="2400" dirty="0" smtClean="0">
                <a:solidFill>
                  <a:schemeClr val="tx2">
                    <a:lumMod val="50000"/>
                  </a:schemeClr>
                </a:solidFill>
              </a:rPr>
              <a:t>DNA </a:t>
            </a:r>
            <a:r>
              <a:rPr lang="lv-LV" sz="2400" dirty="0" err="1" smtClean="0">
                <a:solidFill>
                  <a:schemeClr val="tx2">
                    <a:lumMod val="50000"/>
                  </a:schemeClr>
                </a:solidFill>
              </a:rPr>
              <a:t>Data</a:t>
            </a:r>
            <a:r>
              <a:rPr lang="lv-LV" sz="2400" dirty="0" smtClean="0">
                <a:solidFill>
                  <a:schemeClr val="tx2">
                    <a:lumMod val="50000"/>
                  </a:schemeClr>
                </a:solidFill>
              </a:rPr>
              <a:t> </a:t>
            </a:r>
            <a:r>
              <a:rPr lang="lv-LV" sz="2400" dirty="0" err="1" smtClean="0">
                <a:solidFill>
                  <a:schemeClr val="tx2">
                    <a:lumMod val="50000"/>
                  </a:schemeClr>
                </a:solidFill>
              </a:rPr>
              <a:t>Bank</a:t>
            </a:r>
            <a:r>
              <a:rPr lang="lv-LV" sz="2400" dirty="0" smtClean="0">
                <a:solidFill>
                  <a:schemeClr val="tx2">
                    <a:lumMod val="50000"/>
                  </a:schemeClr>
                </a:solidFill>
              </a:rPr>
              <a:t> </a:t>
            </a:r>
            <a:r>
              <a:rPr lang="lv-LV" sz="2400" dirty="0" err="1" smtClean="0">
                <a:solidFill>
                  <a:schemeClr val="tx2">
                    <a:lumMod val="50000"/>
                  </a:schemeClr>
                </a:solidFill>
              </a:rPr>
              <a:t>of</a:t>
            </a:r>
            <a:r>
              <a:rPr lang="lv-LV" sz="2400" dirty="0" smtClean="0">
                <a:solidFill>
                  <a:schemeClr val="tx2">
                    <a:lumMod val="50000"/>
                  </a:schemeClr>
                </a:solidFill>
              </a:rPr>
              <a:t> </a:t>
            </a:r>
            <a:r>
              <a:rPr lang="lv-LV" sz="2400" dirty="0" err="1" smtClean="0">
                <a:solidFill>
                  <a:schemeClr val="tx2">
                    <a:lumMod val="50000"/>
                  </a:schemeClr>
                </a:solidFill>
              </a:rPr>
              <a:t>Japan</a:t>
            </a:r>
            <a:r>
              <a:rPr lang="lv-LV" sz="2400" dirty="0" smtClean="0">
                <a:solidFill>
                  <a:schemeClr val="tx2">
                    <a:lumMod val="50000"/>
                  </a:schemeClr>
                </a:solidFill>
              </a:rPr>
              <a:t> </a:t>
            </a:r>
          </a:p>
          <a:p>
            <a:pPr eaLnBrk="1" hangingPunct="1">
              <a:buFont typeface="Wingdings 2" pitchFamily="18" charset="2"/>
              <a:buNone/>
            </a:pPr>
            <a:r>
              <a:rPr lang="lv-LV" sz="2400" dirty="0" smtClean="0">
                <a:solidFill>
                  <a:schemeClr val="tx2">
                    <a:lumMod val="50000"/>
                  </a:schemeClr>
                </a:solidFill>
              </a:rPr>
              <a:t>	http://www.ddbj.nig.ac.jp/ </a:t>
            </a:r>
          </a:p>
          <a:p>
            <a:pPr eaLnBrk="1" hangingPunct="1"/>
            <a:r>
              <a:rPr lang="lv-LV" sz="2400" dirty="0" err="1" smtClean="0">
                <a:solidFill>
                  <a:schemeClr val="tx2">
                    <a:lumMod val="50000"/>
                  </a:schemeClr>
                </a:solidFill>
              </a:rPr>
              <a:t>The</a:t>
            </a:r>
            <a:r>
              <a:rPr lang="lv-LV" sz="2400" dirty="0" smtClean="0">
                <a:solidFill>
                  <a:schemeClr val="tx2">
                    <a:lumMod val="50000"/>
                  </a:schemeClr>
                </a:solidFill>
              </a:rPr>
              <a:t> </a:t>
            </a:r>
            <a:r>
              <a:rPr lang="lv-LV" sz="2400" dirty="0" err="1" smtClean="0">
                <a:solidFill>
                  <a:schemeClr val="tx2">
                    <a:lumMod val="50000"/>
                  </a:schemeClr>
                </a:solidFill>
              </a:rPr>
              <a:t>European</a:t>
            </a:r>
            <a:r>
              <a:rPr lang="lv-LV" sz="2400" dirty="0" smtClean="0">
                <a:solidFill>
                  <a:schemeClr val="tx2">
                    <a:lumMod val="50000"/>
                  </a:schemeClr>
                </a:solidFill>
              </a:rPr>
              <a:t> </a:t>
            </a:r>
            <a:r>
              <a:rPr lang="lv-LV" sz="2400" dirty="0" err="1" smtClean="0">
                <a:solidFill>
                  <a:schemeClr val="tx2">
                    <a:lumMod val="50000"/>
                  </a:schemeClr>
                </a:solidFill>
              </a:rPr>
              <a:t>Molecular</a:t>
            </a:r>
            <a:r>
              <a:rPr lang="lv-LV" sz="2400" dirty="0" smtClean="0">
                <a:solidFill>
                  <a:schemeClr val="tx2">
                    <a:lumMod val="50000"/>
                  </a:schemeClr>
                </a:solidFill>
              </a:rPr>
              <a:t> </a:t>
            </a:r>
            <a:r>
              <a:rPr lang="lv-LV" sz="2400" dirty="0" err="1" smtClean="0">
                <a:solidFill>
                  <a:schemeClr val="tx2">
                    <a:lumMod val="50000"/>
                  </a:schemeClr>
                </a:solidFill>
              </a:rPr>
              <a:t>Biology</a:t>
            </a:r>
            <a:r>
              <a:rPr lang="lv-LV" sz="2400" dirty="0" smtClean="0">
                <a:solidFill>
                  <a:schemeClr val="tx2">
                    <a:lumMod val="50000"/>
                  </a:schemeClr>
                </a:solidFill>
              </a:rPr>
              <a:t> </a:t>
            </a:r>
            <a:r>
              <a:rPr lang="lv-LV" sz="2400" dirty="0" err="1" smtClean="0">
                <a:solidFill>
                  <a:schemeClr val="tx2">
                    <a:lumMod val="50000"/>
                  </a:schemeClr>
                </a:solidFill>
              </a:rPr>
              <a:t>Laboratories</a:t>
            </a:r>
            <a:r>
              <a:rPr lang="lv-LV" sz="2400" dirty="0" smtClean="0">
                <a:solidFill>
                  <a:schemeClr val="tx2">
                    <a:lumMod val="50000"/>
                  </a:schemeClr>
                </a:solidFill>
              </a:rPr>
              <a:t> (EMBL) </a:t>
            </a:r>
            <a:r>
              <a:rPr lang="lv-LV" sz="2400" dirty="0" err="1" smtClean="0">
                <a:solidFill>
                  <a:schemeClr val="tx2">
                    <a:lumMod val="50000"/>
                  </a:schemeClr>
                </a:solidFill>
              </a:rPr>
              <a:t>Data</a:t>
            </a:r>
            <a:r>
              <a:rPr lang="lv-LV" sz="2400" dirty="0" smtClean="0">
                <a:solidFill>
                  <a:schemeClr val="tx2">
                    <a:lumMod val="50000"/>
                  </a:schemeClr>
                </a:solidFill>
              </a:rPr>
              <a:t> </a:t>
            </a:r>
            <a:r>
              <a:rPr lang="lv-LV" sz="2400" dirty="0" err="1" smtClean="0">
                <a:solidFill>
                  <a:schemeClr val="tx2">
                    <a:lumMod val="50000"/>
                  </a:schemeClr>
                </a:solidFill>
              </a:rPr>
              <a:t>Bank</a:t>
            </a:r>
            <a:r>
              <a:rPr lang="lv-LV" sz="2400" dirty="0" smtClean="0">
                <a:solidFill>
                  <a:schemeClr val="tx2">
                    <a:lumMod val="50000"/>
                  </a:schemeClr>
                </a:solidFill>
              </a:rPr>
              <a:t> http://www.ebi.ac.uk/embl/</a:t>
            </a:r>
          </a:p>
          <a:p>
            <a:pPr eaLnBrk="1" hangingPunct="1"/>
            <a:r>
              <a:rPr lang="lv-LV" sz="2400" dirty="0" smtClean="0">
                <a:solidFill>
                  <a:schemeClr val="tx2">
                    <a:lumMod val="50000"/>
                  </a:schemeClr>
                </a:solidFill>
              </a:rPr>
              <a:t>Primārās informācijas saturs visās 3 DB ir viens un tas pats, jo datu apmaiņa notiek katru dienu </a:t>
            </a:r>
          </a:p>
          <a:p>
            <a:pPr eaLnBrk="1" hangingPunct="1"/>
            <a:r>
              <a:rPr lang="lv-LV" sz="2400" dirty="0" smtClean="0">
                <a:solidFill>
                  <a:schemeClr val="tx2">
                    <a:lumMod val="50000"/>
                  </a:schemeClr>
                </a:solidFill>
              </a:rPr>
              <a:t>Sekvences identifikators (</a:t>
            </a:r>
            <a:r>
              <a:rPr lang="lv-LV" sz="2400" i="1" dirty="0" err="1" smtClean="0">
                <a:solidFill>
                  <a:schemeClr val="tx2">
                    <a:lumMod val="50000"/>
                  </a:schemeClr>
                </a:solidFill>
              </a:rPr>
              <a:t>accession</a:t>
            </a:r>
            <a:r>
              <a:rPr lang="lv-LV" sz="2400" i="1" dirty="0" smtClean="0">
                <a:solidFill>
                  <a:schemeClr val="tx2">
                    <a:lumMod val="50000"/>
                  </a:schemeClr>
                </a:solidFill>
              </a:rPr>
              <a:t> </a:t>
            </a:r>
            <a:r>
              <a:rPr lang="lv-LV" sz="2400" i="1" dirty="0" err="1" smtClean="0">
                <a:solidFill>
                  <a:schemeClr val="tx2">
                    <a:lumMod val="50000"/>
                  </a:schemeClr>
                </a:solidFill>
              </a:rPr>
              <a:t>number</a:t>
            </a:r>
            <a:r>
              <a:rPr lang="lv-LV" sz="2400" dirty="0" smtClean="0">
                <a:solidFill>
                  <a:schemeClr val="tx2">
                    <a:lumMod val="50000"/>
                  </a:schemeClr>
                </a:solidFill>
              </a:rPr>
              <a:t>) ir viens un tas pats visās DB</a:t>
            </a:r>
            <a:endParaRPr lang="en-US" sz="2400" dirty="0" smtClean="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3F70D941-A7D9-45CD-B9EF-C54BAF06263F}"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Autofit/>
          </a:bodyPr>
          <a:lstStyle/>
          <a:p>
            <a:r>
              <a:rPr lang="lv-LV" sz="3200" dirty="0" smtClean="0">
                <a:solidFill>
                  <a:schemeClr val="tx2">
                    <a:lumMod val="50000"/>
                  </a:schemeClr>
                </a:solidFill>
              </a:rPr>
              <a:t>Eksperimentāla gēnu identifikācija genoma sekvencē </a:t>
            </a:r>
            <a:endParaRPr lang="en-US" sz="3200"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normAutofit lnSpcReduction="10000"/>
          </a:bodyPr>
          <a:lstStyle/>
          <a:p>
            <a:r>
              <a:rPr lang="lv-LV" dirty="0" smtClean="0">
                <a:solidFill>
                  <a:schemeClr val="tx2">
                    <a:lumMod val="50000"/>
                  </a:schemeClr>
                </a:solidFill>
              </a:rPr>
              <a:t>Eksperimentāla gēnu meklēšana – izmanto genomiskās DNS un </a:t>
            </a:r>
            <a:r>
              <a:rPr lang="lv-LV" dirty="0" err="1" smtClean="0">
                <a:solidFill>
                  <a:schemeClr val="tx2">
                    <a:lumMod val="50000"/>
                  </a:schemeClr>
                </a:solidFill>
              </a:rPr>
              <a:t>cDNS</a:t>
            </a:r>
            <a:r>
              <a:rPr lang="lv-LV" dirty="0" smtClean="0">
                <a:solidFill>
                  <a:schemeClr val="tx2">
                    <a:lumMod val="50000"/>
                  </a:schemeClr>
                </a:solidFill>
              </a:rPr>
              <a:t> secību salīdzinājumu </a:t>
            </a:r>
          </a:p>
          <a:p>
            <a:r>
              <a:rPr lang="lv-LV" dirty="0" smtClean="0">
                <a:solidFill>
                  <a:schemeClr val="tx2">
                    <a:lumMod val="50000"/>
                  </a:schemeClr>
                </a:solidFill>
              </a:rPr>
              <a:t>Piemēram, var izmantot NCBI </a:t>
            </a:r>
            <a:r>
              <a:rPr lang="lv-LV" dirty="0" err="1" smtClean="0">
                <a:solidFill>
                  <a:schemeClr val="tx2">
                    <a:lumMod val="50000"/>
                  </a:schemeClr>
                </a:solidFill>
              </a:rPr>
              <a:t>Spidey</a:t>
            </a:r>
            <a:r>
              <a:rPr lang="lv-LV" dirty="0" smtClean="0">
                <a:solidFill>
                  <a:schemeClr val="tx2">
                    <a:lumMod val="50000"/>
                  </a:schemeClr>
                </a:solidFill>
              </a:rPr>
              <a:t> programmu, lai kartētu dažādas </a:t>
            </a:r>
            <a:r>
              <a:rPr lang="lv-LV" dirty="0" err="1" smtClean="0">
                <a:solidFill>
                  <a:schemeClr val="tx2">
                    <a:lumMod val="50000"/>
                  </a:schemeClr>
                </a:solidFill>
              </a:rPr>
              <a:t>cDNS</a:t>
            </a:r>
            <a:r>
              <a:rPr lang="lv-LV" dirty="0" smtClean="0">
                <a:solidFill>
                  <a:schemeClr val="tx2">
                    <a:lumMod val="50000"/>
                  </a:schemeClr>
                </a:solidFill>
              </a:rPr>
              <a:t> uz genomiskās DNS </a:t>
            </a:r>
          </a:p>
          <a:p>
            <a:r>
              <a:rPr lang="lv-LV" dirty="0" smtClean="0">
                <a:solidFill>
                  <a:schemeClr val="tx2">
                    <a:lumMod val="50000"/>
                  </a:schemeClr>
                </a:solidFill>
              </a:rPr>
              <a:t>Tādējādi var noteikt gan gēna robežas, gan intronu – eksonu struktūru (tikai jāskatās vai </a:t>
            </a:r>
            <a:r>
              <a:rPr lang="lv-LV" dirty="0" err="1" smtClean="0">
                <a:solidFill>
                  <a:schemeClr val="tx2">
                    <a:lumMod val="50000"/>
                  </a:schemeClr>
                </a:solidFill>
              </a:rPr>
              <a:t>cDNS</a:t>
            </a:r>
            <a:r>
              <a:rPr lang="lv-LV" dirty="0" smtClean="0">
                <a:solidFill>
                  <a:schemeClr val="tx2">
                    <a:lumMod val="50000"/>
                  </a:schemeClr>
                </a:solidFill>
              </a:rPr>
              <a:t> secība ir pilna)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fontScale="90000"/>
          </a:bodyPr>
          <a:lstStyle/>
          <a:p>
            <a:r>
              <a:rPr lang="lv-LV" dirty="0" smtClean="0">
                <a:solidFill>
                  <a:schemeClr val="tx2">
                    <a:lumMod val="50000"/>
                  </a:schemeClr>
                </a:solidFill>
              </a:rPr>
              <a:t>Gēnu paredzēšana izmantojot </a:t>
            </a:r>
            <a:r>
              <a:rPr lang="lv-LV" dirty="0" err="1" smtClean="0">
                <a:solidFill>
                  <a:schemeClr val="tx2">
                    <a:lumMod val="50000"/>
                  </a:schemeClr>
                </a:solidFill>
              </a:rPr>
              <a:t>transkriptomas</a:t>
            </a:r>
            <a:r>
              <a:rPr lang="lv-LV" dirty="0" smtClean="0">
                <a:solidFill>
                  <a:schemeClr val="tx2">
                    <a:lumMod val="50000"/>
                  </a:schemeClr>
                </a:solidFill>
              </a:rPr>
              <a:t> </a:t>
            </a:r>
            <a:r>
              <a:rPr lang="lv-LV" dirty="0" err="1" smtClean="0">
                <a:solidFill>
                  <a:schemeClr val="tx2">
                    <a:lumMod val="50000"/>
                  </a:schemeClr>
                </a:solidFill>
              </a:rPr>
              <a:t>sekvenēšanu</a:t>
            </a:r>
            <a:endParaRPr lang="lv-LV"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err="1" smtClean="0">
                <a:solidFill>
                  <a:schemeClr val="tx2">
                    <a:lumMod val="50000"/>
                  </a:schemeClr>
                </a:solidFill>
              </a:rPr>
              <a:t>Sekvenē</a:t>
            </a:r>
            <a:r>
              <a:rPr lang="lv-LV" dirty="0" smtClean="0">
                <a:solidFill>
                  <a:schemeClr val="tx2">
                    <a:lumMod val="50000"/>
                  </a:schemeClr>
                </a:solidFill>
              </a:rPr>
              <a:t> </a:t>
            </a:r>
            <a:r>
              <a:rPr lang="lv-LV" dirty="0" err="1" smtClean="0">
                <a:solidFill>
                  <a:schemeClr val="tx2">
                    <a:lumMod val="50000"/>
                  </a:schemeClr>
                </a:solidFill>
              </a:rPr>
              <a:t>cDNS</a:t>
            </a:r>
            <a:r>
              <a:rPr lang="lv-LV" dirty="0" smtClean="0">
                <a:solidFill>
                  <a:schemeClr val="tx2">
                    <a:lumMod val="50000"/>
                  </a:schemeClr>
                </a:solidFill>
              </a:rPr>
              <a:t>, salīdzina ar </a:t>
            </a:r>
            <a:r>
              <a:rPr lang="lv-LV" dirty="0" err="1" smtClean="0">
                <a:solidFill>
                  <a:schemeClr val="tx2">
                    <a:lumMod val="50000"/>
                  </a:schemeClr>
                </a:solidFill>
              </a:rPr>
              <a:t>genomisko</a:t>
            </a:r>
            <a:r>
              <a:rPr lang="lv-LV" dirty="0" smtClean="0">
                <a:solidFill>
                  <a:schemeClr val="tx2">
                    <a:lumMod val="50000"/>
                  </a:schemeClr>
                </a:solidFill>
              </a:rPr>
              <a:t> sekvenci un identificē gēnus </a:t>
            </a:r>
          </a:p>
          <a:p>
            <a:r>
              <a:rPr lang="en-US" sz="2000" dirty="0" err="1" smtClean="0">
                <a:solidFill>
                  <a:schemeClr val="tx2">
                    <a:lumMod val="50000"/>
                  </a:schemeClr>
                </a:solidFill>
              </a:rPr>
              <a:t>Nagalakshmi</a:t>
            </a:r>
            <a:r>
              <a:rPr lang="lv-LV" sz="2000" dirty="0" smtClean="0">
                <a:solidFill>
                  <a:schemeClr val="tx2">
                    <a:lumMod val="50000"/>
                  </a:schemeClr>
                </a:solidFill>
              </a:rPr>
              <a:t> </a:t>
            </a:r>
            <a:r>
              <a:rPr lang="lv-LV" sz="2000" dirty="0" err="1" smtClean="0">
                <a:solidFill>
                  <a:schemeClr val="tx2">
                    <a:lumMod val="50000"/>
                  </a:schemeClr>
                </a:solidFill>
              </a:rPr>
              <a:t>et</a:t>
            </a:r>
            <a:r>
              <a:rPr lang="lv-LV" sz="2000" dirty="0" smtClean="0">
                <a:solidFill>
                  <a:schemeClr val="tx2">
                    <a:lumMod val="50000"/>
                  </a:schemeClr>
                </a:solidFill>
              </a:rPr>
              <a:t> </a:t>
            </a:r>
            <a:r>
              <a:rPr lang="lv-LV" sz="2000" dirty="0" err="1" smtClean="0">
                <a:solidFill>
                  <a:schemeClr val="tx2">
                    <a:lumMod val="50000"/>
                  </a:schemeClr>
                </a:solidFill>
              </a:rPr>
              <a:t>al</a:t>
            </a:r>
            <a:r>
              <a:rPr lang="lv-LV" sz="2000" dirty="0" smtClean="0">
                <a:solidFill>
                  <a:schemeClr val="tx2">
                    <a:lumMod val="50000"/>
                  </a:schemeClr>
                </a:solidFill>
              </a:rPr>
              <a:t>. (2008) </a:t>
            </a:r>
            <a:r>
              <a:rPr lang="en-US" sz="2000" dirty="0" smtClean="0">
                <a:solidFill>
                  <a:schemeClr val="tx2">
                    <a:lumMod val="50000"/>
                  </a:schemeClr>
                </a:solidFill>
              </a:rPr>
              <a:t>The Transcriptional Landscape of the Yeast Genome Defined by RNA Sequencing</a:t>
            </a:r>
            <a:r>
              <a:rPr lang="lv-LV" sz="2000" dirty="0" smtClean="0">
                <a:solidFill>
                  <a:schemeClr val="tx2">
                    <a:lumMod val="50000"/>
                  </a:schemeClr>
                </a:solidFill>
              </a:rPr>
              <a:t>. </a:t>
            </a:r>
            <a:r>
              <a:rPr lang="lv-LV" sz="2000" dirty="0" err="1" smtClean="0">
                <a:solidFill>
                  <a:schemeClr val="tx2">
                    <a:lumMod val="50000"/>
                  </a:schemeClr>
                </a:solidFill>
              </a:rPr>
              <a:t>Science</a:t>
            </a:r>
            <a:r>
              <a:rPr lang="lv-LV" sz="2000" dirty="0" smtClean="0">
                <a:solidFill>
                  <a:schemeClr val="tx2">
                    <a:lumMod val="50000"/>
                  </a:schemeClr>
                </a:solidFill>
              </a:rPr>
              <a:t> 320:1344 </a:t>
            </a:r>
          </a:p>
          <a:p>
            <a:r>
              <a:rPr lang="lv-LV" sz="2400" dirty="0" smtClean="0">
                <a:solidFill>
                  <a:schemeClr val="tx2">
                    <a:lumMod val="50000"/>
                  </a:schemeClr>
                </a:solidFill>
              </a:rPr>
              <a:t>74.5% rauga genoma sekvences ir transkribēta </a:t>
            </a:r>
          </a:p>
          <a:p>
            <a:r>
              <a:rPr lang="lv-LV" sz="2400" dirty="0" smtClean="0">
                <a:solidFill>
                  <a:schemeClr val="tx2">
                    <a:lumMod val="50000"/>
                  </a:schemeClr>
                </a:solidFill>
              </a:rPr>
              <a:t>Atrod jaunus gēnus, gēnu </a:t>
            </a:r>
            <a:r>
              <a:rPr lang="lv-LV" sz="2400" dirty="0" err="1" smtClean="0">
                <a:solidFill>
                  <a:schemeClr val="tx2">
                    <a:lumMod val="50000"/>
                  </a:schemeClr>
                </a:solidFill>
              </a:rPr>
              <a:t>eksonus</a:t>
            </a:r>
            <a:r>
              <a:rPr lang="lv-LV" sz="2400" dirty="0" smtClean="0">
                <a:solidFill>
                  <a:schemeClr val="tx2">
                    <a:lumMod val="50000"/>
                  </a:schemeClr>
                </a:solidFill>
              </a:rPr>
              <a:t>, alternatīvas transkripcijas starta vietas, pārklājošos gēnus </a:t>
            </a: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dirty="0" smtClean="0"/>
              <a:t>Mikrobioloģijas un biotehnoloģijas katedra</a:t>
            </a:r>
            <a:endParaRPr lang="en-US" dirty="0"/>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52</a:t>
            </a:fld>
            <a:endParaRPr lang="en-US"/>
          </a:p>
        </p:txBody>
      </p:sp>
      <p:pic>
        <p:nvPicPr>
          <p:cNvPr id="33795" name="Picture 3"/>
          <p:cNvPicPr>
            <a:picLocks noChangeAspect="1" noChangeArrowheads="1"/>
          </p:cNvPicPr>
          <p:nvPr/>
        </p:nvPicPr>
        <p:blipFill>
          <a:blip r:embed="rId2"/>
          <a:srcRect/>
          <a:stretch>
            <a:fillRect/>
          </a:stretch>
        </p:blipFill>
        <p:spPr bwMode="auto">
          <a:xfrm>
            <a:off x="3936574" y="490636"/>
            <a:ext cx="4400550" cy="828675"/>
          </a:xfrm>
          <a:prstGeom prst="rect">
            <a:avLst/>
          </a:prstGeom>
          <a:noFill/>
          <a:ln w="9525">
            <a:noFill/>
            <a:miter lim="800000"/>
            <a:headEnd/>
            <a:tailEnd/>
          </a:ln>
          <a:effectLst/>
        </p:spPr>
      </p:pic>
      <p:sp>
        <p:nvSpPr>
          <p:cNvPr id="9" name="Rectangle 8"/>
          <p:cNvSpPr/>
          <p:nvPr/>
        </p:nvSpPr>
        <p:spPr>
          <a:xfrm>
            <a:off x="5501670" y="5978599"/>
            <a:ext cx="3436937" cy="338554"/>
          </a:xfrm>
          <a:prstGeom prst="rect">
            <a:avLst/>
          </a:prstGeom>
        </p:spPr>
        <p:txBody>
          <a:bodyPr wrap="square">
            <a:spAutoFit/>
          </a:bodyPr>
          <a:lstStyle/>
          <a:p>
            <a:r>
              <a:rPr lang="en-US" sz="1600" dirty="0"/>
              <a:t>http://www.ncbi.nlm.nih.gov/spidey/</a:t>
            </a:r>
          </a:p>
        </p:txBody>
      </p:sp>
      <p:pic>
        <p:nvPicPr>
          <p:cNvPr id="33796" name="Picture 4"/>
          <p:cNvPicPr>
            <a:picLocks noChangeAspect="1" noChangeArrowheads="1"/>
          </p:cNvPicPr>
          <p:nvPr/>
        </p:nvPicPr>
        <p:blipFill>
          <a:blip r:embed="rId3"/>
          <a:srcRect/>
          <a:stretch>
            <a:fillRect/>
          </a:stretch>
        </p:blipFill>
        <p:spPr bwMode="auto">
          <a:xfrm>
            <a:off x="3871896" y="1467276"/>
            <a:ext cx="4754563" cy="2620963"/>
          </a:xfrm>
          <a:prstGeom prst="rect">
            <a:avLst/>
          </a:prstGeom>
          <a:noFill/>
          <a:ln w="25400">
            <a:solidFill>
              <a:schemeClr val="accent2">
                <a:lumMod val="50000"/>
              </a:schemeClr>
            </a:solidFill>
            <a:miter lim="800000"/>
            <a:headEnd/>
            <a:tailEnd/>
          </a:ln>
          <a:effectLst/>
        </p:spPr>
      </p:pic>
      <p:pic>
        <p:nvPicPr>
          <p:cNvPr id="33797" name="Picture 5"/>
          <p:cNvPicPr>
            <a:picLocks noChangeAspect="1" noChangeArrowheads="1"/>
          </p:cNvPicPr>
          <p:nvPr/>
        </p:nvPicPr>
        <p:blipFill>
          <a:blip r:embed="rId4"/>
          <a:srcRect/>
          <a:stretch>
            <a:fillRect/>
          </a:stretch>
        </p:blipFill>
        <p:spPr bwMode="auto">
          <a:xfrm>
            <a:off x="173250" y="646325"/>
            <a:ext cx="3573463" cy="5829300"/>
          </a:xfrm>
          <a:prstGeom prst="rect">
            <a:avLst/>
          </a:prstGeom>
          <a:noFill/>
          <a:ln w="25400">
            <a:solidFill>
              <a:schemeClr val="accent2">
                <a:lumMod val="50000"/>
              </a:schemeClr>
            </a:solidFill>
            <a:miter lim="800000"/>
            <a:headEnd/>
            <a:tailEnd/>
          </a:ln>
          <a:effectLst/>
        </p:spPr>
      </p:pic>
      <p:pic>
        <p:nvPicPr>
          <p:cNvPr id="33798" name="Picture 6"/>
          <p:cNvPicPr>
            <a:picLocks noChangeAspect="1" noChangeArrowheads="1"/>
          </p:cNvPicPr>
          <p:nvPr/>
        </p:nvPicPr>
        <p:blipFill>
          <a:blip r:embed="rId5"/>
          <a:srcRect/>
          <a:stretch>
            <a:fillRect/>
          </a:stretch>
        </p:blipFill>
        <p:spPr bwMode="auto">
          <a:xfrm>
            <a:off x="5501670" y="3429000"/>
            <a:ext cx="3436937" cy="2552700"/>
          </a:xfrm>
          <a:prstGeom prst="rect">
            <a:avLst/>
          </a:prstGeom>
          <a:noFill/>
          <a:ln w="25400">
            <a:solidFill>
              <a:schemeClr val="accent2">
                <a:lumMod val="5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Demonstrācija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normAutofit/>
          </a:bodyPr>
          <a:lstStyle/>
          <a:p>
            <a:r>
              <a:rPr lang="lv-LV" dirty="0" smtClean="0">
                <a:solidFill>
                  <a:schemeClr val="tx2">
                    <a:lumMod val="50000"/>
                  </a:schemeClr>
                </a:solidFill>
              </a:rPr>
              <a:t>Gēna </a:t>
            </a:r>
            <a:r>
              <a:rPr lang="lv-LV" i="1" dirty="0" smtClean="0">
                <a:solidFill>
                  <a:schemeClr val="tx2">
                    <a:lumMod val="50000"/>
                  </a:schemeClr>
                </a:solidFill>
              </a:rPr>
              <a:t>ABC10220 </a:t>
            </a:r>
            <a:r>
              <a:rPr lang="lv-LV" dirty="0" smtClean="0">
                <a:solidFill>
                  <a:schemeClr val="tx2">
                    <a:lumMod val="50000"/>
                  </a:schemeClr>
                </a:solidFill>
              </a:rPr>
              <a:t>intronu – eksonu struktūras paredzēšana izmantojot genomiskās un </a:t>
            </a:r>
            <a:r>
              <a:rPr lang="lv-LV" dirty="0" err="1" smtClean="0">
                <a:solidFill>
                  <a:schemeClr val="tx2">
                    <a:lumMod val="50000"/>
                  </a:schemeClr>
                </a:solidFill>
              </a:rPr>
              <a:t>cDNS</a:t>
            </a:r>
            <a:r>
              <a:rPr lang="lv-LV" dirty="0" smtClean="0">
                <a:solidFill>
                  <a:schemeClr val="tx2">
                    <a:lumMod val="50000"/>
                  </a:schemeClr>
                </a:solidFill>
              </a:rPr>
              <a:t> sekvences salīdzinājumu </a:t>
            </a:r>
          </a:p>
          <a:p>
            <a:pPr>
              <a:buNone/>
            </a:pPr>
            <a:r>
              <a:rPr lang="lv-LV" dirty="0" smtClean="0">
                <a:solidFill>
                  <a:schemeClr val="tx2">
                    <a:lumMod val="50000"/>
                  </a:schemeClr>
                </a:solidFill>
              </a:rPr>
              <a:t>	Miežu </a:t>
            </a:r>
            <a:r>
              <a:rPr lang="lv-LV" dirty="0" err="1" smtClean="0">
                <a:solidFill>
                  <a:schemeClr val="tx2">
                    <a:lumMod val="50000"/>
                  </a:schemeClr>
                </a:solidFill>
              </a:rPr>
              <a:t>genomiskā</a:t>
            </a:r>
            <a:r>
              <a:rPr lang="lv-LV" dirty="0" smtClean="0">
                <a:solidFill>
                  <a:schemeClr val="tx2">
                    <a:lumMod val="50000"/>
                  </a:schemeClr>
                </a:solidFill>
              </a:rPr>
              <a:t> sekvence EU545232 (ABC10220) </a:t>
            </a:r>
          </a:p>
          <a:p>
            <a:pPr>
              <a:buNone/>
            </a:pPr>
            <a:r>
              <a:rPr lang="lv-LV" dirty="0" smtClean="0">
                <a:solidFill>
                  <a:schemeClr val="tx2">
                    <a:lumMod val="50000"/>
                  </a:schemeClr>
                </a:solidFill>
              </a:rPr>
              <a:t>	Miežu </a:t>
            </a:r>
            <a:r>
              <a:rPr lang="lv-LV" dirty="0" err="1" smtClean="0">
                <a:solidFill>
                  <a:schemeClr val="tx2">
                    <a:lumMod val="50000"/>
                  </a:schemeClr>
                </a:solidFill>
              </a:rPr>
              <a:t>cDNS</a:t>
            </a:r>
            <a:r>
              <a:rPr lang="lv-LV" dirty="0" smtClean="0">
                <a:solidFill>
                  <a:schemeClr val="tx2">
                    <a:lumMod val="50000"/>
                  </a:schemeClr>
                </a:solidFill>
              </a:rPr>
              <a:t> sekvence (EU545233) </a:t>
            </a:r>
          </a:p>
          <a:p>
            <a:pPr>
              <a:buNone/>
            </a:pPr>
            <a:r>
              <a:rPr lang="lv-LV" dirty="0" smtClean="0">
                <a:solidFill>
                  <a:schemeClr val="tx2">
                    <a:lumMod val="50000"/>
                  </a:schemeClr>
                </a:solidFill>
              </a:rPr>
              <a:t>	NCBI </a:t>
            </a:r>
            <a:r>
              <a:rPr lang="lv-LV" dirty="0" err="1" smtClean="0">
                <a:solidFill>
                  <a:schemeClr val="tx2">
                    <a:lumMod val="50000"/>
                  </a:schemeClr>
                </a:solidFill>
              </a:rPr>
              <a:t>Spidey</a:t>
            </a:r>
            <a:r>
              <a:rPr lang="lv-LV" dirty="0" smtClean="0">
                <a:solidFill>
                  <a:schemeClr val="tx2">
                    <a:lumMod val="50000"/>
                  </a:schemeClr>
                </a:solidFill>
              </a:rPr>
              <a:t> </a:t>
            </a: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274638"/>
            <a:ext cx="8075612" cy="1143000"/>
          </a:xfrm>
        </p:spPr>
        <p:txBody>
          <a:bodyPr>
            <a:normAutofit fontScale="90000"/>
          </a:bodyPr>
          <a:lstStyle/>
          <a:p>
            <a:r>
              <a:rPr lang="lv-LV" dirty="0" smtClean="0">
                <a:solidFill>
                  <a:schemeClr val="tx2">
                    <a:lumMod val="50000"/>
                  </a:schemeClr>
                </a:solidFill>
              </a:rPr>
              <a:t>Kas vispār ir pierādījums, ka dotā sekvence ir gēns?</a:t>
            </a:r>
            <a:endParaRPr lang="en-US" dirty="0">
              <a:solidFill>
                <a:schemeClr val="tx2">
                  <a:lumMod val="50000"/>
                </a:schemeClr>
              </a:solidFill>
            </a:endParaRPr>
          </a:p>
        </p:txBody>
      </p:sp>
      <p:sp>
        <p:nvSpPr>
          <p:cNvPr id="6" name="Content Placeholder 5"/>
          <p:cNvSpPr>
            <a:spLocks noGrp="1"/>
          </p:cNvSpPr>
          <p:nvPr>
            <p:ph idx="1"/>
          </p:nvPr>
        </p:nvSpPr>
        <p:spPr>
          <a:xfrm>
            <a:off x="611188" y="1989138"/>
            <a:ext cx="8075612" cy="4319587"/>
          </a:xfrm>
        </p:spPr>
        <p:txBody>
          <a:bodyPr/>
          <a:lstStyle/>
          <a:p>
            <a:r>
              <a:rPr lang="lv-LV" dirty="0" smtClean="0">
                <a:solidFill>
                  <a:schemeClr val="tx2">
                    <a:lumMod val="50000"/>
                  </a:schemeClr>
                </a:solidFill>
              </a:rPr>
              <a:t>Homologa </a:t>
            </a:r>
            <a:r>
              <a:rPr lang="lv-LV" dirty="0" err="1" smtClean="0">
                <a:solidFill>
                  <a:schemeClr val="tx2">
                    <a:lumMod val="50000"/>
                  </a:schemeClr>
                </a:solidFill>
              </a:rPr>
              <a:t>cDNS</a:t>
            </a:r>
            <a:r>
              <a:rPr lang="lv-LV" dirty="0" smtClean="0">
                <a:solidFill>
                  <a:schemeClr val="tx2">
                    <a:lumMod val="50000"/>
                  </a:schemeClr>
                </a:solidFill>
              </a:rPr>
              <a:t> (EST) liecina, ka tieši šis vai līdzīgs gēns ir </a:t>
            </a:r>
            <a:r>
              <a:rPr lang="lv-LV" dirty="0" err="1" smtClean="0">
                <a:solidFill>
                  <a:schemeClr val="tx2">
                    <a:lumMod val="50000"/>
                  </a:schemeClr>
                </a:solidFill>
              </a:rPr>
              <a:t>ekspresēts</a:t>
            </a:r>
            <a:r>
              <a:rPr lang="lv-LV" dirty="0" smtClean="0">
                <a:solidFill>
                  <a:schemeClr val="tx2">
                    <a:lumMod val="50000"/>
                  </a:schemeClr>
                </a:solidFill>
              </a:rPr>
              <a:t> </a:t>
            </a:r>
          </a:p>
          <a:p>
            <a:r>
              <a:rPr lang="lv-LV" dirty="0" smtClean="0">
                <a:solidFill>
                  <a:schemeClr val="tx2">
                    <a:lumMod val="50000"/>
                  </a:schemeClr>
                </a:solidFill>
              </a:rPr>
              <a:t>DNS secības </a:t>
            </a:r>
            <a:r>
              <a:rPr lang="lv-LV" dirty="0" err="1" smtClean="0">
                <a:solidFill>
                  <a:schemeClr val="tx2">
                    <a:lumMod val="50000"/>
                  </a:schemeClr>
                </a:solidFill>
              </a:rPr>
              <a:t>homoloģija</a:t>
            </a:r>
            <a:r>
              <a:rPr lang="lv-LV" dirty="0" smtClean="0">
                <a:solidFill>
                  <a:schemeClr val="tx2">
                    <a:lumMod val="50000"/>
                  </a:schemeClr>
                </a:solidFill>
              </a:rPr>
              <a:t> zināmām proteīnu sekvencēm liecina, ka DNS secība varētu kodēt līdzīgu proteīnu </a:t>
            </a:r>
          </a:p>
          <a:p>
            <a:r>
              <a:rPr lang="lv-LV" dirty="0" smtClean="0">
                <a:solidFill>
                  <a:schemeClr val="tx2">
                    <a:lumMod val="50000"/>
                  </a:schemeClr>
                </a:solidFill>
              </a:rPr>
              <a:t>Gēnu paredzēšanas programmu rezultāti (tas gan ir visvājākais pierādījums, ja nav citu liecību) </a:t>
            </a:r>
            <a:endParaRPr lang="en-US" dirty="0">
              <a:solidFill>
                <a:schemeClr val="tx2">
                  <a:lumMod val="50000"/>
                </a:schemeClr>
              </a:solidFill>
            </a:endParaRPr>
          </a:p>
        </p:txBody>
      </p:sp>
      <p:sp>
        <p:nvSpPr>
          <p:cNvPr id="2" name="Date Placeholder 1"/>
          <p:cNvSpPr>
            <a:spLocks noGrp="1"/>
          </p:cNvSpPr>
          <p:nvPr>
            <p:ph type="dt" sz="half" idx="10"/>
          </p:nvPr>
        </p:nvSpPr>
        <p:spPr/>
        <p:txBody>
          <a:bodyPr/>
          <a:lstStyle/>
          <a:p>
            <a:pPr>
              <a:defRPr/>
            </a:pPr>
            <a:r>
              <a:rPr lang="lv-LV" smtClean="0"/>
              <a:t>2011. gada 22. septembris</a:t>
            </a:r>
            <a:endParaRPr lang="en-US"/>
          </a:p>
        </p:txBody>
      </p:sp>
      <p:sp>
        <p:nvSpPr>
          <p:cNvPr id="3" name="Footer Placeholder 2"/>
          <p:cNvSpPr>
            <a:spLocks noGrp="1"/>
          </p:cNvSpPr>
          <p:nvPr>
            <p:ph type="ftr" sz="quarter" idx="11"/>
          </p:nvPr>
        </p:nvSpPr>
        <p:spPr/>
        <p:txBody>
          <a:bodyPr/>
          <a:lstStyle/>
          <a:p>
            <a:pPr>
              <a:defRPr/>
            </a:pPr>
            <a:r>
              <a:rPr lang="lv-LV" smtClean="0"/>
              <a:t>Mikrobioloģijas un biotehnoloģijas katedra</a:t>
            </a:r>
            <a:endParaRPr lang="en-US"/>
          </a:p>
        </p:txBody>
      </p:sp>
      <p:sp>
        <p:nvSpPr>
          <p:cNvPr id="4" name="Slide Number Placeholder 3"/>
          <p:cNvSpPr>
            <a:spLocks noGrp="1"/>
          </p:cNvSpPr>
          <p:nvPr>
            <p:ph type="sldNum" sz="quarter" idx="12"/>
          </p:nvPr>
        </p:nvSpPr>
        <p:spPr/>
        <p:txBody>
          <a:bodyPr/>
          <a:lstStyle/>
          <a:p>
            <a:pPr>
              <a:defRPr/>
            </a:pPr>
            <a:fld id="{A5DDD0DD-6A19-4091-A385-5A39C0A13185}"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Kritēriji gēnu identifikācijā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sz="2400" b="1" dirty="0" smtClean="0">
                <a:solidFill>
                  <a:schemeClr val="tx2">
                    <a:lumMod val="50000"/>
                  </a:schemeClr>
                </a:solidFill>
              </a:rPr>
              <a:t>Zināms gēns</a:t>
            </a:r>
            <a:r>
              <a:rPr lang="lv-LV" sz="2400" dirty="0" smtClean="0">
                <a:solidFill>
                  <a:schemeClr val="tx2">
                    <a:lumMod val="50000"/>
                  </a:schemeClr>
                </a:solidFill>
              </a:rPr>
              <a:t> – ir DNS un/vai aminoskābju </a:t>
            </a:r>
            <a:r>
              <a:rPr lang="lv-LV" sz="2400" dirty="0" err="1" smtClean="0">
                <a:solidFill>
                  <a:schemeClr val="tx2">
                    <a:lumMod val="50000"/>
                  </a:schemeClr>
                </a:solidFill>
              </a:rPr>
              <a:t>homoloģija</a:t>
            </a:r>
            <a:r>
              <a:rPr lang="lv-LV" sz="2400" dirty="0" smtClean="0">
                <a:solidFill>
                  <a:schemeClr val="tx2">
                    <a:lumMod val="50000"/>
                  </a:schemeClr>
                </a:solidFill>
              </a:rPr>
              <a:t> ar raksturotu gēnu un ir liecība, ka šis gēns ir </a:t>
            </a:r>
            <a:r>
              <a:rPr lang="lv-LV" sz="2400" dirty="0" err="1" smtClean="0">
                <a:solidFill>
                  <a:schemeClr val="tx2">
                    <a:lumMod val="50000"/>
                  </a:schemeClr>
                </a:solidFill>
              </a:rPr>
              <a:t>ekspresēts</a:t>
            </a:r>
            <a:r>
              <a:rPr lang="lv-LV" sz="2400" dirty="0" smtClean="0">
                <a:solidFill>
                  <a:schemeClr val="tx2">
                    <a:lumMod val="50000"/>
                  </a:schemeClr>
                </a:solidFill>
              </a:rPr>
              <a:t> </a:t>
            </a:r>
          </a:p>
          <a:p>
            <a:r>
              <a:rPr lang="lv-LV" sz="2400" b="1" dirty="0" smtClean="0">
                <a:solidFill>
                  <a:schemeClr val="tx2">
                    <a:lumMod val="50000"/>
                  </a:schemeClr>
                </a:solidFill>
              </a:rPr>
              <a:t>Nezināms gēns</a:t>
            </a:r>
            <a:r>
              <a:rPr lang="lv-LV" sz="2400" dirty="0" smtClean="0">
                <a:solidFill>
                  <a:schemeClr val="tx2">
                    <a:lumMod val="50000"/>
                  </a:schemeClr>
                </a:solidFill>
              </a:rPr>
              <a:t> – nav DNS/aminoskābju </a:t>
            </a:r>
            <a:r>
              <a:rPr lang="lv-LV" sz="2400" dirty="0" err="1" smtClean="0">
                <a:solidFill>
                  <a:schemeClr val="tx2">
                    <a:lumMod val="50000"/>
                  </a:schemeClr>
                </a:solidFill>
              </a:rPr>
              <a:t>homoloģijas</a:t>
            </a:r>
            <a:r>
              <a:rPr lang="lv-LV" sz="2400" dirty="0" smtClean="0">
                <a:solidFill>
                  <a:schemeClr val="tx2">
                    <a:lumMod val="50000"/>
                  </a:schemeClr>
                </a:solidFill>
              </a:rPr>
              <a:t> ar citiem gēniem, bet ir liecība, ka šis gēns ir </a:t>
            </a:r>
            <a:r>
              <a:rPr lang="lv-LV" sz="2400" dirty="0" err="1" smtClean="0">
                <a:solidFill>
                  <a:schemeClr val="tx2">
                    <a:lumMod val="50000"/>
                  </a:schemeClr>
                </a:solidFill>
              </a:rPr>
              <a:t>ekspresēts</a:t>
            </a:r>
            <a:r>
              <a:rPr lang="lv-LV" sz="2400" dirty="0" smtClean="0">
                <a:solidFill>
                  <a:schemeClr val="tx2">
                    <a:lumMod val="50000"/>
                  </a:schemeClr>
                </a:solidFill>
              </a:rPr>
              <a:t> </a:t>
            </a:r>
          </a:p>
          <a:p>
            <a:r>
              <a:rPr lang="lv-LV" sz="2400" b="1" dirty="0" smtClean="0">
                <a:solidFill>
                  <a:schemeClr val="tx2">
                    <a:lumMod val="50000"/>
                  </a:schemeClr>
                </a:solidFill>
              </a:rPr>
              <a:t>Varbūtējs gēns</a:t>
            </a:r>
            <a:r>
              <a:rPr lang="lv-LV" sz="2400" dirty="0" smtClean="0">
                <a:solidFill>
                  <a:schemeClr val="tx2">
                    <a:lumMod val="50000"/>
                  </a:schemeClr>
                </a:solidFill>
              </a:rPr>
              <a:t> – nav DNS/aminoskābju </a:t>
            </a:r>
            <a:r>
              <a:rPr lang="lv-LV" sz="2400" dirty="0" err="1" smtClean="0">
                <a:solidFill>
                  <a:schemeClr val="tx2">
                    <a:lumMod val="50000"/>
                  </a:schemeClr>
                </a:solidFill>
              </a:rPr>
              <a:t>homoloģijas</a:t>
            </a:r>
            <a:r>
              <a:rPr lang="lv-LV" sz="2400" dirty="0" smtClean="0">
                <a:solidFill>
                  <a:schemeClr val="tx2">
                    <a:lumMod val="50000"/>
                  </a:schemeClr>
                </a:solidFill>
              </a:rPr>
              <a:t> ar citiem gēniem, nav arī liecības, ka šis gēns ir </a:t>
            </a:r>
            <a:r>
              <a:rPr lang="lv-LV" sz="2400" dirty="0" err="1" smtClean="0">
                <a:solidFill>
                  <a:schemeClr val="tx2">
                    <a:lumMod val="50000"/>
                  </a:schemeClr>
                </a:solidFill>
              </a:rPr>
              <a:t>ekspresēts</a:t>
            </a:r>
            <a:r>
              <a:rPr lang="lv-LV" sz="2400" dirty="0" smtClean="0">
                <a:solidFill>
                  <a:schemeClr val="tx2">
                    <a:lumMod val="50000"/>
                  </a:schemeClr>
                </a:solidFill>
              </a:rPr>
              <a:t>. Tomēr DNS rajonam pastāv kodējošais potenciāls (ORF) un gēnu paredzēšanas programmas liecina, ka tas varētu būt gēns </a:t>
            </a:r>
            <a:endParaRPr lang="en-US" sz="2400"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a:bodyPr>
          <a:lstStyle/>
          <a:p>
            <a:r>
              <a:rPr lang="lv-LV" dirty="0" smtClean="0">
                <a:solidFill>
                  <a:schemeClr val="tx2">
                    <a:lumMod val="50000"/>
                  </a:schemeClr>
                </a:solidFill>
              </a:rPr>
              <a:t>Gēnu paredzēšana </a:t>
            </a:r>
            <a:r>
              <a:rPr lang="lv-LV" dirty="0" err="1" smtClean="0">
                <a:solidFill>
                  <a:schemeClr val="tx2">
                    <a:lumMod val="50000"/>
                  </a:schemeClr>
                </a:solidFill>
              </a:rPr>
              <a:t>bioinformātikā</a:t>
            </a:r>
            <a:r>
              <a:rPr lang="lv-LV" dirty="0" smtClean="0">
                <a:solidFill>
                  <a:schemeClr val="tx2">
                    <a:lumMod val="50000"/>
                  </a:schemeClr>
                </a:solidFill>
              </a:rPr>
              <a:t> </a:t>
            </a:r>
            <a:endParaRPr lang="en-US" dirty="0">
              <a:solidFill>
                <a:schemeClr val="tx2">
                  <a:lumMod val="50000"/>
                </a:schemeClr>
              </a:solidFill>
            </a:endParaRPr>
          </a:p>
        </p:txBody>
      </p:sp>
      <p:sp>
        <p:nvSpPr>
          <p:cNvPr id="3" name="Content Placeholder 2"/>
          <p:cNvSpPr>
            <a:spLocks noGrp="1"/>
          </p:cNvSpPr>
          <p:nvPr>
            <p:ph idx="1"/>
          </p:nvPr>
        </p:nvSpPr>
        <p:spPr>
          <a:xfrm>
            <a:off x="611188" y="1989137"/>
            <a:ext cx="8075612" cy="3744119"/>
          </a:xfrm>
        </p:spPr>
        <p:txBody>
          <a:bodyPr>
            <a:normAutofit fontScale="92500" lnSpcReduction="20000"/>
          </a:bodyPr>
          <a:lstStyle/>
          <a:p>
            <a:r>
              <a:rPr lang="lv-LV" dirty="0" smtClean="0">
                <a:solidFill>
                  <a:schemeClr val="tx2">
                    <a:lumMod val="50000"/>
                  </a:schemeClr>
                </a:solidFill>
              </a:rPr>
              <a:t>Identificē ORF (</a:t>
            </a:r>
            <a:r>
              <a:rPr lang="lv-LV" i="1" dirty="0" err="1" smtClean="0">
                <a:solidFill>
                  <a:schemeClr val="tx2">
                    <a:lumMod val="50000"/>
                  </a:schemeClr>
                </a:solidFill>
              </a:rPr>
              <a:t>Open</a:t>
            </a:r>
            <a:r>
              <a:rPr lang="lv-LV" i="1" dirty="0" smtClean="0">
                <a:solidFill>
                  <a:schemeClr val="tx2">
                    <a:lumMod val="50000"/>
                  </a:schemeClr>
                </a:solidFill>
              </a:rPr>
              <a:t> </a:t>
            </a:r>
            <a:r>
              <a:rPr lang="lv-LV" i="1" dirty="0" err="1" smtClean="0">
                <a:solidFill>
                  <a:schemeClr val="tx2">
                    <a:lumMod val="50000"/>
                  </a:schemeClr>
                </a:solidFill>
              </a:rPr>
              <a:t>Reading</a:t>
            </a:r>
            <a:r>
              <a:rPr lang="lv-LV" i="1" dirty="0" smtClean="0">
                <a:solidFill>
                  <a:schemeClr val="tx2">
                    <a:lumMod val="50000"/>
                  </a:schemeClr>
                </a:solidFill>
              </a:rPr>
              <a:t> </a:t>
            </a:r>
            <a:r>
              <a:rPr lang="lv-LV" i="1" dirty="0" err="1" smtClean="0">
                <a:solidFill>
                  <a:schemeClr val="tx2">
                    <a:lumMod val="50000"/>
                  </a:schemeClr>
                </a:solidFill>
              </a:rPr>
              <a:t>Frame</a:t>
            </a:r>
            <a:r>
              <a:rPr lang="lv-LV" dirty="0" smtClean="0">
                <a:solidFill>
                  <a:schemeClr val="tx2">
                    <a:lumMod val="50000"/>
                  </a:schemeClr>
                </a:solidFill>
              </a:rPr>
              <a:t>) – DNS molekulas rajonu, kas sākas ar translācijas </a:t>
            </a:r>
            <a:r>
              <a:rPr lang="lv-LV" dirty="0" err="1" smtClean="0">
                <a:solidFill>
                  <a:schemeClr val="tx2">
                    <a:lumMod val="50000"/>
                  </a:schemeClr>
                </a:solidFill>
              </a:rPr>
              <a:t>iniciācijas</a:t>
            </a:r>
            <a:r>
              <a:rPr lang="lv-LV" dirty="0" smtClean="0">
                <a:solidFill>
                  <a:schemeClr val="tx2">
                    <a:lumMod val="50000"/>
                  </a:schemeClr>
                </a:solidFill>
              </a:rPr>
              <a:t> </a:t>
            </a:r>
            <a:r>
              <a:rPr lang="lv-LV" dirty="0" err="1" smtClean="0">
                <a:solidFill>
                  <a:schemeClr val="tx2">
                    <a:lumMod val="50000"/>
                  </a:schemeClr>
                </a:solidFill>
              </a:rPr>
              <a:t>kodonu</a:t>
            </a:r>
            <a:r>
              <a:rPr lang="lv-LV" dirty="0" smtClean="0">
                <a:solidFill>
                  <a:schemeClr val="tx2">
                    <a:lumMod val="50000"/>
                  </a:schemeClr>
                </a:solidFill>
              </a:rPr>
              <a:t> ATG un beidzas ar vienu no trijiem stop </a:t>
            </a:r>
            <a:r>
              <a:rPr lang="lv-LV" dirty="0" err="1" smtClean="0">
                <a:solidFill>
                  <a:schemeClr val="tx2">
                    <a:lumMod val="50000"/>
                  </a:schemeClr>
                </a:solidFill>
              </a:rPr>
              <a:t>kodoniem</a:t>
            </a:r>
            <a:r>
              <a:rPr lang="lv-LV" dirty="0" smtClean="0">
                <a:solidFill>
                  <a:schemeClr val="tx2">
                    <a:lumMod val="50000"/>
                  </a:schemeClr>
                </a:solidFill>
              </a:rPr>
              <a:t> </a:t>
            </a:r>
          </a:p>
          <a:p>
            <a:r>
              <a:rPr lang="lv-LV" dirty="0" smtClean="0">
                <a:solidFill>
                  <a:schemeClr val="tx2">
                    <a:lumMod val="50000"/>
                  </a:schemeClr>
                </a:solidFill>
              </a:rPr>
              <a:t>Piemēram, NCBI ORF </a:t>
            </a:r>
            <a:r>
              <a:rPr lang="lv-LV" dirty="0" err="1" smtClean="0">
                <a:solidFill>
                  <a:schemeClr val="tx2">
                    <a:lumMod val="50000"/>
                  </a:schemeClr>
                </a:solidFill>
              </a:rPr>
              <a:t>Finder</a:t>
            </a:r>
            <a:r>
              <a:rPr lang="lv-LV" dirty="0" smtClean="0">
                <a:solidFill>
                  <a:schemeClr val="tx2">
                    <a:lumMod val="50000"/>
                  </a:schemeClr>
                </a:solidFill>
              </a:rPr>
              <a:t> </a:t>
            </a:r>
          </a:p>
          <a:p>
            <a:r>
              <a:rPr lang="lv-LV" dirty="0" smtClean="0">
                <a:solidFill>
                  <a:schemeClr val="tx2">
                    <a:lumMod val="50000"/>
                  </a:schemeClr>
                </a:solidFill>
              </a:rPr>
              <a:t> ORF tiek meklēti visos 6 iespējamos nolasīšanas rāmjos, </a:t>
            </a:r>
          </a:p>
          <a:p>
            <a:r>
              <a:rPr lang="lv-LV" dirty="0" smtClean="0">
                <a:solidFill>
                  <a:schemeClr val="tx2">
                    <a:lumMod val="50000"/>
                  </a:schemeClr>
                </a:solidFill>
              </a:rPr>
              <a:t>Atrastie ORF, nav pierādījums, ka DNS sekvence kodē proteīnu, bet tos var  pārbaudīt tālāk,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56</a:t>
            </a:fld>
            <a:endParaRPr lang="en-US"/>
          </a:p>
        </p:txBody>
      </p:sp>
      <p:sp>
        <p:nvSpPr>
          <p:cNvPr id="7" name="Rectangle 6"/>
          <p:cNvSpPr/>
          <p:nvPr/>
        </p:nvSpPr>
        <p:spPr>
          <a:xfrm>
            <a:off x="1258888" y="6037025"/>
            <a:ext cx="4403834" cy="369332"/>
          </a:xfrm>
          <a:prstGeom prst="rect">
            <a:avLst/>
          </a:prstGeom>
        </p:spPr>
        <p:txBody>
          <a:bodyPr wrap="none">
            <a:spAutoFit/>
          </a:bodyPr>
          <a:lstStyle/>
          <a:p>
            <a:r>
              <a:rPr lang="en-US" dirty="0" smtClean="0"/>
              <a:t>http://www.ncbi.nlm.nih.gov/gorf/gorf.html</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57</a:t>
            </a:fld>
            <a:endParaRPr lang="en-US"/>
          </a:p>
        </p:txBody>
      </p:sp>
      <p:pic>
        <p:nvPicPr>
          <p:cNvPr id="9" name="Picture 2"/>
          <p:cNvPicPr>
            <a:picLocks noChangeAspect="1" noChangeArrowheads="1"/>
          </p:cNvPicPr>
          <p:nvPr/>
        </p:nvPicPr>
        <p:blipFill>
          <a:blip r:embed="rId2"/>
          <a:srcRect/>
          <a:stretch>
            <a:fillRect/>
          </a:stretch>
        </p:blipFill>
        <p:spPr bwMode="auto">
          <a:xfrm>
            <a:off x="611188" y="1383209"/>
            <a:ext cx="4054475" cy="2019300"/>
          </a:xfrm>
          <a:prstGeom prst="rect">
            <a:avLst/>
          </a:prstGeom>
          <a:noFill/>
          <a:ln w="25400">
            <a:solidFill>
              <a:schemeClr val="accent2">
                <a:lumMod val="50000"/>
              </a:schemeClr>
            </a:solid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4854526" y="350043"/>
            <a:ext cx="4016375" cy="6157913"/>
          </a:xfrm>
          <a:prstGeom prst="rect">
            <a:avLst/>
          </a:prstGeom>
          <a:noFill/>
          <a:ln w="25400">
            <a:solidFill>
              <a:schemeClr val="accent2">
                <a:lumMod val="50000"/>
              </a:schemeClr>
            </a:solidFill>
            <a:miter lim="800000"/>
            <a:headEnd/>
            <a:tailEnd/>
          </a:ln>
          <a:effectLst/>
        </p:spPr>
      </p:pic>
      <p:sp>
        <p:nvSpPr>
          <p:cNvPr id="7" name="Title 1"/>
          <p:cNvSpPr txBox="1">
            <a:spLocks/>
          </p:cNvSpPr>
          <p:nvPr/>
        </p:nvSpPr>
        <p:spPr>
          <a:xfrm>
            <a:off x="611188" y="274638"/>
            <a:ext cx="8075612"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dirty="0" smtClean="0">
                <a:solidFill>
                  <a:schemeClr val="tx2">
                    <a:lumMod val="50000"/>
                  </a:schemeClr>
                </a:solidFill>
              </a:rPr>
              <a:t>ORF </a:t>
            </a:r>
            <a:r>
              <a:rPr lang="lv-LV" dirty="0" err="1" smtClean="0">
                <a:solidFill>
                  <a:schemeClr val="tx2">
                    <a:lumMod val="50000"/>
                  </a:schemeClr>
                </a:solidFill>
              </a:rPr>
              <a:t>Finder</a:t>
            </a:r>
            <a:endParaRPr lang="en-US"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274638"/>
            <a:ext cx="8075612" cy="1143000"/>
          </a:xfrm>
        </p:spPr>
        <p:txBody>
          <a:bodyPr>
            <a:normAutofit/>
          </a:bodyPr>
          <a:lstStyle/>
          <a:p>
            <a:r>
              <a:rPr lang="lv-LV" sz="3200" dirty="0" smtClean="0">
                <a:solidFill>
                  <a:schemeClr val="tx2">
                    <a:lumMod val="50000"/>
                  </a:schemeClr>
                </a:solidFill>
              </a:rPr>
              <a:t>Varbūtējā kodējošā rajona </a:t>
            </a:r>
            <a:r>
              <a:rPr lang="lv-LV" sz="3200" dirty="0" err="1" smtClean="0">
                <a:solidFill>
                  <a:schemeClr val="tx2">
                    <a:lumMod val="50000"/>
                  </a:schemeClr>
                </a:solidFill>
              </a:rPr>
              <a:t>homoloģija</a:t>
            </a:r>
            <a:r>
              <a:rPr lang="lv-LV" sz="3200" dirty="0" smtClean="0">
                <a:solidFill>
                  <a:schemeClr val="tx2">
                    <a:lumMod val="50000"/>
                  </a:schemeClr>
                </a:solidFill>
              </a:rPr>
              <a:t> ar zināmiem gēniem</a:t>
            </a:r>
            <a:endParaRPr lang="en-US" sz="3200" dirty="0">
              <a:solidFill>
                <a:schemeClr val="tx2">
                  <a:lumMod val="50000"/>
                </a:schemeClr>
              </a:solidFill>
            </a:endParaRPr>
          </a:p>
        </p:txBody>
      </p:sp>
      <p:sp>
        <p:nvSpPr>
          <p:cNvPr id="6" name="Content Placeholder 5"/>
          <p:cNvSpPr>
            <a:spLocks noGrp="1"/>
          </p:cNvSpPr>
          <p:nvPr>
            <p:ph idx="1"/>
          </p:nvPr>
        </p:nvSpPr>
        <p:spPr>
          <a:xfrm>
            <a:off x="611188" y="1989138"/>
            <a:ext cx="8075612" cy="4319587"/>
          </a:xfrm>
        </p:spPr>
        <p:txBody>
          <a:bodyPr/>
          <a:lstStyle/>
          <a:p>
            <a:r>
              <a:rPr lang="lv-LV" dirty="0" smtClean="0">
                <a:solidFill>
                  <a:schemeClr val="tx2">
                    <a:lumMod val="50000"/>
                  </a:schemeClr>
                </a:solidFill>
              </a:rPr>
              <a:t>DNS secību </a:t>
            </a:r>
            <a:r>
              <a:rPr lang="lv-LV" dirty="0" err="1" smtClean="0">
                <a:solidFill>
                  <a:schemeClr val="tx2">
                    <a:lumMod val="50000"/>
                  </a:schemeClr>
                </a:solidFill>
              </a:rPr>
              <a:t>homoloģija</a:t>
            </a:r>
            <a:r>
              <a:rPr lang="lv-LV" dirty="0" smtClean="0">
                <a:solidFill>
                  <a:schemeClr val="tx2">
                    <a:lumMod val="50000"/>
                  </a:schemeClr>
                </a:solidFill>
              </a:rPr>
              <a:t> meklēšana – BLASTN </a:t>
            </a:r>
          </a:p>
          <a:p>
            <a:r>
              <a:rPr lang="lv-LV" dirty="0" smtClean="0">
                <a:solidFill>
                  <a:schemeClr val="tx2">
                    <a:lumMod val="50000"/>
                  </a:schemeClr>
                </a:solidFill>
              </a:rPr>
              <a:t>Aminoskābju secību homoloģiju meklēšana – BLASTX un BLASTP </a:t>
            </a:r>
          </a:p>
        </p:txBody>
      </p:sp>
      <p:sp>
        <p:nvSpPr>
          <p:cNvPr id="2" name="Date Placeholder 1"/>
          <p:cNvSpPr>
            <a:spLocks noGrp="1"/>
          </p:cNvSpPr>
          <p:nvPr>
            <p:ph type="dt" sz="half" idx="10"/>
          </p:nvPr>
        </p:nvSpPr>
        <p:spPr/>
        <p:txBody>
          <a:bodyPr/>
          <a:lstStyle/>
          <a:p>
            <a:pPr>
              <a:defRPr/>
            </a:pPr>
            <a:r>
              <a:rPr lang="lv-LV" smtClean="0"/>
              <a:t>2011. gada 22. septembris</a:t>
            </a:r>
            <a:endParaRPr lang="en-US"/>
          </a:p>
        </p:txBody>
      </p:sp>
      <p:sp>
        <p:nvSpPr>
          <p:cNvPr id="3" name="Footer Placeholder 2"/>
          <p:cNvSpPr>
            <a:spLocks noGrp="1"/>
          </p:cNvSpPr>
          <p:nvPr>
            <p:ph type="ftr" sz="quarter" idx="11"/>
          </p:nvPr>
        </p:nvSpPr>
        <p:spPr/>
        <p:txBody>
          <a:bodyPr/>
          <a:lstStyle/>
          <a:p>
            <a:pPr>
              <a:defRPr/>
            </a:pPr>
            <a:r>
              <a:rPr lang="lv-LV" smtClean="0"/>
              <a:t>Mikrobioloģijas un biotehnoloģijas katedra</a:t>
            </a:r>
            <a:endParaRPr lang="en-US"/>
          </a:p>
        </p:txBody>
      </p:sp>
      <p:sp>
        <p:nvSpPr>
          <p:cNvPr id="4" name="Slide Number Placeholder 3"/>
          <p:cNvSpPr>
            <a:spLocks noGrp="1"/>
          </p:cNvSpPr>
          <p:nvPr>
            <p:ph type="sldNum" sz="quarter" idx="12"/>
          </p:nvPr>
        </p:nvSpPr>
        <p:spPr/>
        <p:txBody>
          <a:bodyPr/>
          <a:lstStyle/>
          <a:p>
            <a:pPr>
              <a:defRPr/>
            </a:pPr>
            <a:fld id="{A5DDD0DD-6A19-4091-A385-5A39C0A13185}"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a:bodyPr>
          <a:lstStyle/>
          <a:p>
            <a:r>
              <a:rPr lang="lv-LV" dirty="0" err="1" smtClean="0">
                <a:solidFill>
                  <a:schemeClr val="tx2">
                    <a:lumMod val="50000"/>
                  </a:schemeClr>
                </a:solidFill>
              </a:rPr>
              <a:t>Prokariotu</a:t>
            </a:r>
            <a:r>
              <a:rPr lang="lv-LV" dirty="0" smtClean="0">
                <a:solidFill>
                  <a:schemeClr val="tx2">
                    <a:lumMod val="50000"/>
                  </a:schemeClr>
                </a:solidFill>
              </a:rPr>
              <a:t> gēnu paredzēšana</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err="1" smtClean="0">
                <a:solidFill>
                  <a:schemeClr val="tx2">
                    <a:lumMod val="50000"/>
                  </a:schemeClr>
                </a:solidFill>
              </a:rPr>
              <a:t>Prokariotu</a:t>
            </a:r>
            <a:r>
              <a:rPr lang="lv-LV" dirty="0" smtClean="0">
                <a:solidFill>
                  <a:schemeClr val="tx2">
                    <a:lumMod val="50000"/>
                  </a:schemeClr>
                </a:solidFill>
              </a:rPr>
              <a:t> genomi ir vienkārši un kompakti – tie satur galvenokārt gēnus un nedaudz labi raksturotu atkārtojumu </a:t>
            </a:r>
          </a:p>
          <a:p>
            <a:r>
              <a:rPr lang="lv-LV" dirty="0" err="1" smtClean="0">
                <a:solidFill>
                  <a:schemeClr val="tx2">
                    <a:lumMod val="50000"/>
                  </a:schemeClr>
                </a:solidFill>
              </a:rPr>
              <a:t>Prokariotu</a:t>
            </a:r>
            <a:r>
              <a:rPr lang="lv-LV" dirty="0" smtClean="0">
                <a:solidFill>
                  <a:schemeClr val="tx2">
                    <a:lumMod val="50000"/>
                  </a:schemeClr>
                </a:solidFill>
              </a:rPr>
              <a:t> gēnus paredzēt ir vienkārši – gandrīz katrs ORF ir gēns </a:t>
            </a:r>
          </a:p>
          <a:p>
            <a:r>
              <a:rPr lang="lv-LV" dirty="0" smtClean="0">
                <a:solidFill>
                  <a:schemeClr val="tx2">
                    <a:lumMod val="50000"/>
                  </a:schemeClr>
                </a:solidFill>
              </a:rPr>
              <a:t>Gēni ir nepārtraukti </a:t>
            </a:r>
          </a:p>
          <a:p>
            <a:r>
              <a:rPr lang="lv-LV" dirty="0" smtClean="0">
                <a:solidFill>
                  <a:schemeClr val="tx2">
                    <a:lumMod val="50000"/>
                  </a:schemeClr>
                </a:solidFill>
              </a:rPr>
              <a:t>Principā pietiek ar genoma secību, ORF </a:t>
            </a:r>
            <a:r>
              <a:rPr lang="lv-LV" dirty="0" err="1" smtClean="0">
                <a:solidFill>
                  <a:schemeClr val="tx2">
                    <a:lumMod val="50000"/>
                  </a:schemeClr>
                </a:solidFill>
              </a:rPr>
              <a:t>Finder</a:t>
            </a:r>
            <a:r>
              <a:rPr lang="lv-LV" dirty="0" smtClean="0">
                <a:solidFill>
                  <a:schemeClr val="tx2">
                    <a:lumMod val="50000"/>
                  </a:schemeClr>
                </a:solidFill>
              </a:rPr>
              <a:t> un </a:t>
            </a:r>
            <a:r>
              <a:rPr lang="lv-LV" dirty="0" err="1" smtClean="0">
                <a:solidFill>
                  <a:schemeClr val="tx2">
                    <a:lumMod val="50000"/>
                  </a:schemeClr>
                </a:solidFill>
              </a:rPr>
              <a:t>homoloģijas</a:t>
            </a:r>
            <a:r>
              <a:rPr lang="lv-LV" dirty="0" smtClean="0">
                <a:solidFill>
                  <a:schemeClr val="tx2">
                    <a:lumMod val="50000"/>
                  </a:schemeClr>
                </a:solidFill>
              </a:rPr>
              <a:t> meklēšanu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fontScale="90000"/>
          </a:bodyPr>
          <a:lstStyle/>
          <a:p>
            <a:r>
              <a:rPr lang="en-US" dirty="0" smtClean="0">
                <a:solidFill>
                  <a:schemeClr val="tx2">
                    <a:lumMod val="50000"/>
                  </a:schemeClr>
                </a:solidFill>
              </a:rPr>
              <a:t/>
            </a:r>
            <a:br>
              <a:rPr lang="en-US" dirty="0" smtClean="0">
                <a:solidFill>
                  <a:schemeClr val="tx2">
                    <a:lumMod val="50000"/>
                  </a:schemeClr>
                </a:solidFill>
              </a:rPr>
            </a:br>
            <a:r>
              <a:rPr lang="en-US" dirty="0" smtClean="0">
                <a:solidFill>
                  <a:schemeClr val="tx2">
                    <a:lumMod val="50000"/>
                  </a:schemeClr>
                </a:solidFill>
              </a:rPr>
              <a:t>International Nucleotide Sequence Database Collaboration </a:t>
            </a:r>
            <a:br>
              <a:rPr lang="en-US" dirty="0" smtClean="0">
                <a:solidFill>
                  <a:schemeClr val="tx2">
                    <a:lumMod val="50000"/>
                  </a:schemeClr>
                </a:solidFill>
              </a:rPr>
            </a:br>
            <a:endParaRPr lang="en-US" dirty="0">
              <a:solidFill>
                <a:schemeClr val="tx2">
                  <a:lumMod val="50000"/>
                </a:schemeClr>
              </a:solidFill>
            </a:endParaRPr>
          </a:p>
        </p:txBody>
      </p:sp>
      <p:sp>
        <p:nvSpPr>
          <p:cNvPr id="3" name="Content Placeholder 2"/>
          <p:cNvSpPr>
            <a:spLocks noGrp="1"/>
          </p:cNvSpPr>
          <p:nvPr>
            <p:ph idx="1"/>
          </p:nvPr>
        </p:nvSpPr>
        <p:spPr>
          <a:xfrm>
            <a:off x="611188" y="2000240"/>
            <a:ext cx="8075612" cy="4308485"/>
          </a:xfrm>
        </p:spPr>
        <p:txBody>
          <a:bodyPr/>
          <a:lstStyle/>
          <a:p>
            <a:r>
              <a:rPr lang="en-US" sz="2400" dirty="0">
                <a:solidFill>
                  <a:schemeClr val="tx2">
                    <a:lumMod val="50000"/>
                  </a:schemeClr>
                </a:solidFill>
              </a:rPr>
              <a:t>http://</a:t>
            </a:r>
            <a:r>
              <a:rPr lang="en-US" sz="2400" dirty="0" smtClean="0">
                <a:solidFill>
                  <a:schemeClr val="tx2">
                    <a:lumMod val="50000"/>
                  </a:schemeClr>
                </a:solidFill>
              </a:rPr>
              <a:t>www.insdc.org/index.html</a:t>
            </a:r>
            <a:r>
              <a:rPr lang="lv-LV" sz="2400" dirty="0" smtClean="0">
                <a:solidFill>
                  <a:schemeClr val="tx2">
                    <a:lumMod val="50000"/>
                  </a:schemeClr>
                </a:solidFill>
              </a:rPr>
              <a:t> </a:t>
            </a:r>
          </a:p>
          <a:p>
            <a:r>
              <a:rPr lang="lv-LV" dirty="0" smtClean="0">
                <a:solidFill>
                  <a:schemeClr val="tx2">
                    <a:lumMod val="50000"/>
                  </a:schemeClr>
                </a:solidFill>
              </a:rPr>
              <a:t>INSDC ir sadarbības rezultāts starp </a:t>
            </a:r>
            <a:r>
              <a:rPr lang="lv-LV" dirty="0" err="1" smtClean="0">
                <a:solidFill>
                  <a:schemeClr val="tx2">
                    <a:lumMod val="50000"/>
                  </a:schemeClr>
                </a:solidFill>
              </a:rPr>
              <a:t>GenBank</a:t>
            </a:r>
            <a:r>
              <a:rPr lang="lv-LV" dirty="0" smtClean="0">
                <a:solidFill>
                  <a:schemeClr val="tx2">
                    <a:lumMod val="50000"/>
                  </a:schemeClr>
                </a:solidFill>
              </a:rPr>
              <a:t>, DDBJ, EMBL </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6</a:t>
            </a:fld>
            <a:endParaRPr lang="en-US"/>
          </a:p>
        </p:txBody>
      </p:sp>
      <p:pic>
        <p:nvPicPr>
          <p:cNvPr id="45075" name="Picture 19"/>
          <p:cNvPicPr>
            <a:picLocks noChangeAspect="1" noChangeArrowheads="1"/>
          </p:cNvPicPr>
          <p:nvPr/>
        </p:nvPicPr>
        <p:blipFill>
          <a:blip r:embed="rId2"/>
          <a:srcRect/>
          <a:stretch>
            <a:fillRect/>
          </a:stretch>
        </p:blipFill>
        <p:spPr bwMode="auto">
          <a:xfrm>
            <a:off x="1714480" y="3571876"/>
            <a:ext cx="6484937"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a:bodyPr>
          <a:lstStyle/>
          <a:p>
            <a:r>
              <a:rPr lang="lv-LV" dirty="0" err="1" smtClean="0">
                <a:solidFill>
                  <a:schemeClr val="tx2">
                    <a:lumMod val="50000"/>
                  </a:schemeClr>
                </a:solidFill>
              </a:rPr>
              <a:t>Eikariotu</a:t>
            </a:r>
            <a:r>
              <a:rPr lang="lv-LV" dirty="0" smtClean="0">
                <a:solidFill>
                  <a:schemeClr val="tx2">
                    <a:lumMod val="50000"/>
                  </a:schemeClr>
                </a:solidFill>
              </a:rPr>
              <a:t> gēnu paredzēšana</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normAutofit lnSpcReduction="10000"/>
          </a:bodyPr>
          <a:lstStyle/>
          <a:p>
            <a:r>
              <a:rPr lang="lv-LV" sz="2400" dirty="0" err="1" smtClean="0">
                <a:solidFill>
                  <a:schemeClr val="tx2">
                    <a:lumMod val="50000"/>
                  </a:schemeClr>
                </a:solidFill>
              </a:rPr>
              <a:t>Eikariotu</a:t>
            </a:r>
            <a:r>
              <a:rPr lang="lv-LV" sz="2400" dirty="0" smtClean="0">
                <a:solidFill>
                  <a:schemeClr val="tx2">
                    <a:lumMod val="50000"/>
                  </a:schemeClr>
                </a:solidFill>
              </a:rPr>
              <a:t> genomi ir lieli un kompleksi </a:t>
            </a:r>
          </a:p>
          <a:p>
            <a:r>
              <a:rPr lang="lv-LV" sz="2400" dirty="0" smtClean="0">
                <a:solidFill>
                  <a:schemeClr val="tx2">
                    <a:lumMod val="50000"/>
                  </a:schemeClr>
                </a:solidFill>
              </a:rPr>
              <a:t>Gēni ir lieli, sadalīti </a:t>
            </a:r>
            <a:r>
              <a:rPr lang="lv-LV" sz="2400" dirty="0" err="1" smtClean="0">
                <a:solidFill>
                  <a:schemeClr val="tx2">
                    <a:lumMod val="50000"/>
                  </a:schemeClr>
                </a:solidFill>
              </a:rPr>
              <a:t>intronos</a:t>
            </a:r>
            <a:r>
              <a:rPr lang="lv-LV" sz="2400" dirty="0" smtClean="0">
                <a:solidFill>
                  <a:schemeClr val="tx2">
                    <a:lumMod val="50000"/>
                  </a:schemeClr>
                </a:solidFill>
              </a:rPr>
              <a:t> un </a:t>
            </a:r>
            <a:r>
              <a:rPr lang="lv-LV" sz="2400" dirty="0" err="1" smtClean="0">
                <a:solidFill>
                  <a:schemeClr val="tx2">
                    <a:lumMod val="50000"/>
                  </a:schemeClr>
                </a:solidFill>
              </a:rPr>
              <a:t>eksonos</a:t>
            </a:r>
            <a:r>
              <a:rPr lang="lv-LV" sz="2400" dirty="0" smtClean="0">
                <a:solidFill>
                  <a:schemeClr val="tx2">
                    <a:lumMod val="50000"/>
                  </a:schemeClr>
                </a:solidFill>
              </a:rPr>
              <a:t>, pastāv alternatīvais </a:t>
            </a:r>
            <a:r>
              <a:rPr lang="lv-LV" sz="2400" dirty="0" err="1" smtClean="0">
                <a:solidFill>
                  <a:schemeClr val="tx2">
                    <a:lumMod val="50000"/>
                  </a:schemeClr>
                </a:solidFill>
              </a:rPr>
              <a:t>splaisings</a:t>
            </a:r>
            <a:r>
              <a:rPr lang="lv-LV" sz="2400" dirty="0" smtClean="0">
                <a:solidFill>
                  <a:schemeClr val="tx2">
                    <a:lumMod val="50000"/>
                  </a:schemeClr>
                </a:solidFill>
              </a:rPr>
              <a:t> </a:t>
            </a:r>
          </a:p>
          <a:p>
            <a:r>
              <a:rPr lang="lv-LV" sz="2400" dirty="0" smtClean="0">
                <a:solidFill>
                  <a:schemeClr val="tx2">
                    <a:lumMod val="50000"/>
                  </a:schemeClr>
                </a:solidFill>
              </a:rPr>
              <a:t>Intronu sekvences evolucionē ātrāk par eksonu sekvencēm, tādēļ tās var stipri atšķirties pat starp evolucionāri tuviem organismiem </a:t>
            </a:r>
          </a:p>
          <a:p>
            <a:r>
              <a:rPr lang="lv-LV" sz="2400" dirty="0" err="1" smtClean="0">
                <a:solidFill>
                  <a:schemeClr val="tx2">
                    <a:lumMod val="50000"/>
                  </a:schemeClr>
                </a:solidFill>
              </a:rPr>
              <a:t>Homoloģija</a:t>
            </a:r>
            <a:r>
              <a:rPr lang="lv-LV" sz="2400" dirty="0" smtClean="0">
                <a:solidFill>
                  <a:schemeClr val="tx2">
                    <a:lumMod val="50000"/>
                  </a:schemeClr>
                </a:solidFill>
              </a:rPr>
              <a:t> ar citiem gēniem ļauj atrast tikai jau zināmus gēnus </a:t>
            </a:r>
          </a:p>
          <a:p>
            <a:r>
              <a:rPr lang="lv-LV" sz="2400" dirty="0" err="1" smtClean="0">
                <a:solidFill>
                  <a:schemeClr val="tx2">
                    <a:lumMod val="50000"/>
                  </a:schemeClr>
                </a:solidFill>
              </a:rPr>
              <a:t>cDNS</a:t>
            </a:r>
            <a:r>
              <a:rPr lang="lv-LV" sz="2400" dirty="0" smtClean="0">
                <a:solidFill>
                  <a:schemeClr val="tx2">
                    <a:lumMod val="50000"/>
                  </a:schemeClr>
                </a:solidFill>
              </a:rPr>
              <a:t> trūkums vēl neizslēdz iespēju, ka dotā DNS secība nav </a:t>
            </a:r>
            <a:r>
              <a:rPr lang="lv-LV" sz="2400" dirty="0" err="1" smtClean="0">
                <a:solidFill>
                  <a:schemeClr val="tx2">
                    <a:lumMod val="50000"/>
                  </a:schemeClr>
                </a:solidFill>
              </a:rPr>
              <a:t>ekspresēta</a:t>
            </a:r>
            <a:r>
              <a:rPr lang="lv-LV" sz="2400" dirty="0" smtClean="0">
                <a:solidFill>
                  <a:schemeClr val="tx2">
                    <a:lumMod val="50000"/>
                  </a:schemeClr>
                </a:solidFill>
              </a:rPr>
              <a:t> zemā līmenī, vai arī kādos noteiktos apstākļos, audos vai attīstības stadijā </a:t>
            </a:r>
            <a:endParaRPr lang="en-US" sz="2400"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normAutofit/>
          </a:bodyPr>
          <a:lstStyle/>
          <a:p>
            <a:r>
              <a:rPr lang="lv-LV" i="1" dirty="0" err="1" smtClean="0">
                <a:solidFill>
                  <a:schemeClr val="tx2">
                    <a:lumMod val="50000"/>
                  </a:schemeClr>
                </a:solidFill>
              </a:rPr>
              <a:t>ab</a:t>
            </a:r>
            <a:r>
              <a:rPr lang="lv-LV" i="1" dirty="0" smtClean="0">
                <a:solidFill>
                  <a:schemeClr val="tx2">
                    <a:lumMod val="50000"/>
                  </a:schemeClr>
                </a:solidFill>
              </a:rPr>
              <a:t> </a:t>
            </a:r>
            <a:r>
              <a:rPr lang="lv-LV" i="1" dirty="0" err="1" smtClean="0">
                <a:solidFill>
                  <a:schemeClr val="tx2">
                    <a:lumMod val="50000"/>
                  </a:schemeClr>
                </a:solidFill>
              </a:rPr>
              <a:t>initio</a:t>
            </a:r>
            <a:r>
              <a:rPr lang="lv-LV" i="1" dirty="0" smtClean="0">
                <a:solidFill>
                  <a:schemeClr val="tx2">
                    <a:lumMod val="50000"/>
                  </a:schemeClr>
                </a:solidFill>
              </a:rPr>
              <a:t> </a:t>
            </a:r>
            <a:r>
              <a:rPr lang="lv-LV" dirty="0" smtClean="0">
                <a:solidFill>
                  <a:schemeClr val="tx2">
                    <a:lumMod val="50000"/>
                  </a:schemeClr>
                </a:solidFill>
              </a:rPr>
              <a:t>gēnu paredzēšana </a:t>
            </a:r>
            <a:endParaRPr lang="en-US" i="1"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sz="2200" i="1" dirty="0" err="1" smtClean="0">
                <a:solidFill>
                  <a:schemeClr val="tx2">
                    <a:lumMod val="50000"/>
                  </a:schemeClr>
                </a:solidFill>
              </a:rPr>
              <a:t>ab</a:t>
            </a:r>
            <a:r>
              <a:rPr lang="lv-LV" sz="2200" i="1" dirty="0" smtClean="0">
                <a:solidFill>
                  <a:schemeClr val="tx2">
                    <a:lumMod val="50000"/>
                  </a:schemeClr>
                </a:solidFill>
              </a:rPr>
              <a:t> </a:t>
            </a:r>
            <a:r>
              <a:rPr lang="lv-LV" sz="2200" i="1" dirty="0" err="1" smtClean="0">
                <a:solidFill>
                  <a:schemeClr val="tx2">
                    <a:lumMod val="50000"/>
                  </a:schemeClr>
                </a:solidFill>
              </a:rPr>
              <a:t>initio</a:t>
            </a:r>
            <a:r>
              <a:rPr lang="lv-LV" sz="2200" i="1" dirty="0" smtClean="0">
                <a:solidFill>
                  <a:schemeClr val="tx2">
                    <a:lumMod val="50000"/>
                  </a:schemeClr>
                </a:solidFill>
              </a:rPr>
              <a:t> </a:t>
            </a:r>
            <a:r>
              <a:rPr lang="lv-LV" sz="2200" dirty="0" smtClean="0">
                <a:solidFill>
                  <a:schemeClr val="tx2">
                    <a:lumMod val="50000"/>
                  </a:schemeClr>
                </a:solidFill>
              </a:rPr>
              <a:t> (latīniski nozīmē “no sākuma”) metodes paredz gēnus izmantojot tikai DNS sekvenci </a:t>
            </a:r>
          </a:p>
          <a:p>
            <a:r>
              <a:rPr lang="lv-LV" sz="2200" i="1" dirty="0" err="1" smtClean="0">
                <a:solidFill>
                  <a:schemeClr val="tx2">
                    <a:lumMod val="50000"/>
                  </a:schemeClr>
                </a:solidFill>
              </a:rPr>
              <a:t>ab</a:t>
            </a:r>
            <a:r>
              <a:rPr lang="lv-LV" sz="2200" i="1" dirty="0" smtClean="0">
                <a:solidFill>
                  <a:schemeClr val="tx2">
                    <a:lumMod val="50000"/>
                  </a:schemeClr>
                </a:solidFill>
              </a:rPr>
              <a:t> </a:t>
            </a:r>
            <a:r>
              <a:rPr lang="lv-LV" sz="2200" i="1" dirty="0" err="1" smtClean="0">
                <a:solidFill>
                  <a:schemeClr val="tx2">
                    <a:lumMod val="50000"/>
                  </a:schemeClr>
                </a:solidFill>
              </a:rPr>
              <a:t>initio</a:t>
            </a:r>
            <a:r>
              <a:rPr lang="lv-LV" sz="2200" i="1" dirty="0" smtClean="0">
                <a:solidFill>
                  <a:schemeClr val="tx2">
                    <a:lumMod val="50000"/>
                  </a:schemeClr>
                </a:solidFill>
              </a:rPr>
              <a:t> </a:t>
            </a:r>
            <a:r>
              <a:rPr lang="lv-LV" sz="2200" dirty="0" smtClean="0">
                <a:solidFill>
                  <a:schemeClr val="tx2">
                    <a:lumMod val="50000"/>
                  </a:schemeClr>
                </a:solidFill>
              </a:rPr>
              <a:t>gēnu paredzēšanai izmanto sekojošas konservatīvas DNS sekvences: </a:t>
            </a:r>
          </a:p>
          <a:p>
            <a:pPr>
              <a:buNone/>
            </a:pPr>
            <a:r>
              <a:rPr lang="lv-LV" sz="2200" i="1" dirty="0" smtClean="0">
                <a:solidFill>
                  <a:schemeClr val="tx2">
                    <a:lumMod val="50000"/>
                  </a:schemeClr>
                </a:solidFill>
              </a:rPr>
              <a:t>	- </a:t>
            </a:r>
            <a:r>
              <a:rPr lang="lv-LV" sz="2200" dirty="0" smtClean="0">
                <a:solidFill>
                  <a:schemeClr val="tx2">
                    <a:lumMod val="50000"/>
                  </a:schemeClr>
                </a:solidFill>
              </a:rPr>
              <a:t>5’ </a:t>
            </a:r>
            <a:r>
              <a:rPr lang="lv-LV" sz="2200" dirty="0" err="1" smtClean="0">
                <a:solidFill>
                  <a:schemeClr val="tx2">
                    <a:lumMod val="50000"/>
                  </a:schemeClr>
                </a:solidFill>
              </a:rPr>
              <a:t>eksons</a:t>
            </a:r>
            <a:r>
              <a:rPr lang="lv-LV" sz="2200" dirty="0" smtClean="0">
                <a:solidFill>
                  <a:schemeClr val="tx2">
                    <a:lumMod val="50000"/>
                  </a:schemeClr>
                </a:solidFill>
              </a:rPr>
              <a:t> sākas ar transkripcijas starta </a:t>
            </a:r>
            <a:r>
              <a:rPr lang="lv-LV" sz="2200" dirty="0" err="1" smtClean="0">
                <a:solidFill>
                  <a:schemeClr val="tx2">
                    <a:lumMod val="50000"/>
                  </a:schemeClr>
                </a:solidFill>
              </a:rPr>
              <a:t>saitu</a:t>
            </a:r>
            <a:r>
              <a:rPr lang="lv-LV" sz="2200" dirty="0" smtClean="0">
                <a:solidFill>
                  <a:schemeClr val="tx2">
                    <a:lumMod val="50000"/>
                  </a:schemeClr>
                </a:solidFill>
              </a:rPr>
              <a:t> pirms kura atrodas promotera secība (TATA), tajā nav stop </a:t>
            </a:r>
            <a:r>
              <a:rPr lang="lv-LV" sz="2200" dirty="0" err="1" smtClean="0">
                <a:solidFill>
                  <a:schemeClr val="tx2">
                    <a:lumMod val="50000"/>
                  </a:schemeClr>
                </a:solidFill>
              </a:rPr>
              <a:t>kodonu</a:t>
            </a:r>
            <a:r>
              <a:rPr lang="lv-LV" sz="2200" dirty="0" smtClean="0">
                <a:solidFill>
                  <a:schemeClr val="tx2">
                    <a:lumMod val="50000"/>
                  </a:schemeClr>
                </a:solidFill>
              </a:rPr>
              <a:t> un tas beidzas pirms GT </a:t>
            </a:r>
            <a:r>
              <a:rPr lang="lv-LV" sz="2200" dirty="0" err="1" smtClean="0">
                <a:solidFill>
                  <a:schemeClr val="tx2">
                    <a:lumMod val="50000"/>
                  </a:schemeClr>
                </a:solidFill>
              </a:rPr>
              <a:t>splaisinga</a:t>
            </a:r>
            <a:r>
              <a:rPr lang="lv-LV" sz="2200" dirty="0" smtClean="0">
                <a:solidFill>
                  <a:schemeClr val="tx2">
                    <a:lumMod val="50000"/>
                  </a:schemeClr>
                </a:solidFill>
              </a:rPr>
              <a:t> signāla </a:t>
            </a:r>
          </a:p>
          <a:p>
            <a:pPr>
              <a:buNone/>
            </a:pPr>
            <a:r>
              <a:rPr lang="lv-LV" sz="2200" dirty="0" smtClean="0">
                <a:solidFill>
                  <a:schemeClr val="tx2">
                    <a:lumMod val="50000"/>
                  </a:schemeClr>
                </a:solidFill>
              </a:rPr>
              <a:t>	- iekšējie eksoni sākas pēc AG </a:t>
            </a:r>
            <a:r>
              <a:rPr lang="lv-LV" sz="2200" dirty="0" err="1" smtClean="0">
                <a:solidFill>
                  <a:schemeClr val="tx2">
                    <a:lumMod val="50000"/>
                  </a:schemeClr>
                </a:solidFill>
              </a:rPr>
              <a:t>splaisinga</a:t>
            </a:r>
            <a:r>
              <a:rPr lang="lv-LV" sz="2200" dirty="0" smtClean="0">
                <a:solidFill>
                  <a:schemeClr val="tx2">
                    <a:lumMod val="50000"/>
                  </a:schemeClr>
                </a:solidFill>
              </a:rPr>
              <a:t> signāla, beidzas pirms GT </a:t>
            </a:r>
            <a:r>
              <a:rPr lang="lv-LV" sz="2200" dirty="0" err="1" smtClean="0">
                <a:solidFill>
                  <a:schemeClr val="tx2">
                    <a:lumMod val="50000"/>
                  </a:schemeClr>
                </a:solidFill>
              </a:rPr>
              <a:t>splaisinga</a:t>
            </a:r>
            <a:r>
              <a:rPr lang="lv-LV" sz="2200" dirty="0" smtClean="0">
                <a:solidFill>
                  <a:schemeClr val="tx2">
                    <a:lumMod val="50000"/>
                  </a:schemeClr>
                </a:solidFill>
              </a:rPr>
              <a:t> signāla un nesatur iekšējos stop </a:t>
            </a:r>
            <a:r>
              <a:rPr lang="lv-LV" sz="2200" dirty="0" err="1" smtClean="0">
                <a:solidFill>
                  <a:schemeClr val="tx2">
                    <a:lumMod val="50000"/>
                  </a:schemeClr>
                </a:solidFill>
              </a:rPr>
              <a:t>kodonus</a:t>
            </a:r>
            <a:r>
              <a:rPr lang="lv-LV" sz="2200" dirty="0" smtClean="0">
                <a:solidFill>
                  <a:schemeClr val="tx2">
                    <a:lumMod val="50000"/>
                  </a:schemeClr>
                </a:solidFill>
              </a:rPr>
              <a:t>  </a:t>
            </a:r>
          </a:p>
          <a:p>
            <a:pPr>
              <a:buNone/>
            </a:pPr>
            <a:r>
              <a:rPr lang="lv-LV" sz="2200" i="1" dirty="0" smtClean="0">
                <a:solidFill>
                  <a:schemeClr val="tx2">
                    <a:lumMod val="50000"/>
                  </a:schemeClr>
                </a:solidFill>
              </a:rPr>
              <a:t>	- </a:t>
            </a:r>
            <a:r>
              <a:rPr lang="lv-LV" sz="2200" dirty="0" smtClean="0">
                <a:solidFill>
                  <a:schemeClr val="tx2">
                    <a:lumMod val="50000"/>
                  </a:schemeClr>
                </a:solidFill>
              </a:rPr>
              <a:t>3’ </a:t>
            </a:r>
            <a:r>
              <a:rPr lang="lv-LV" sz="2200" dirty="0" err="1" smtClean="0">
                <a:solidFill>
                  <a:schemeClr val="tx2">
                    <a:lumMod val="50000"/>
                  </a:schemeClr>
                </a:solidFill>
              </a:rPr>
              <a:t>eksons</a:t>
            </a:r>
            <a:r>
              <a:rPr lang="lv-LV" sz="2200" dirty="0" smtClean="0">
                <a:solidFill>
                  <a:schemeClr val="tx2">
                    <a:lumMod val="50000"/>
                  </a:schemeClr>
                </a:solidFill>
              </a:rPr>
              <a:t> sākas pēc AG </a:t>
            </a:r>
            <a:r>
              <a:rPr lang="lv-LV" sz="2200" dirty="0" err="1" smtClean="0">
                <a:solidFill>
                  <a:schemeClr val="tx2">
                    <a:lumMod val="50000"/>
                  </a:schemeClr>
                </a:solidFill>
              </a:rPr>
              <a:t>splaisinga</a:t>
            </a:r>
            <a:r>
              <a:rPr lang="lv-LV" sz="2200" dirty="0" smtClean="0">
                <a:solidFill>
                  <a:schemeClr val="tx2">
                    <a:lumMod val="50000"/>
                  </a:schemeClr>
                </a:solidFill>
              </a:rPr>
              <a:t> signāla un beidzas ar stop </a:t>
            </a:r>
            <a:r>
              <a:rPr lang="lv-LV" sz="2200" dirty="0" err="1" smtClean="0">
                <a:solidFill>
                  <a:schemeClr val="tx2">
                    <a:lumMod val="50000"/>
                  </a:schemeClr>
                </a:solidFill>
              </a:rPr>
              <a:t>kodonu</a:t>
            </a:r>
            <a:r>
              <a:rPr lang="lv-LV" sz="2200" dirty="0" smtClean="0">
                <a:solidFill>
                  <a:schemeClr val="tx2">
                    <a:lumMod val="50000"/>
                  </a:schemeClr>
                </a:solidFill>
              </a:rPr>
              <a:t>, kam seko </a:t>
            </a:r>
            <a:r>
              <a:rPr lang="lv-LV" sz="2200" dirty="0" err="1" smtClean="0">
                <a:solidFill>
                  <a:schemeClr val="tx2">
                    <a:lumMod val="50000"/>
                  </a:schemeClr>
                </a:solidFill>
              </a:rPr>
              <a:t>poliadenilācijas</a:t>
            </a:r>
            <a:r>
              <a:rPr lang="lv-LV" sz="2200" dirty="0" smtClean="0">
                <a:solidFill>
                  <a:schemeClr val="tx2">
                    <a:lumMod val="50000"/>
                  </a:schemeClr>
                </a:solidFill>
              </a:rPr>
              <a:t> signāls </a:t>
            </a:r>
            <a:endParaRPr lang="en-US" sz="2200" i="1"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084082"/>
            <a:ext cx="8105249" cy="4073110"/>
          </a:xfrm>
        </p:spPr>
        <p:txBody>
          <a:bodyPr>
            <a:normAutofit/>
          </a:bodyPr>
          <a:lstStyle/>
          <a:p>
            <a:pPr eaLnBrk="1" hangingPunct="1"/>
            <a:r>
              <a:rPr lang="lv-LV" sz="4400" b="1" dirty="0" smtClean="0">
                <a:solidFill>
                  <a:schemeClr val="tx2">
                    <a:lumMod val="50000"/>
                  </a:schemeClr>
                </a:solidFill>
              </a:rPr>
              <a:t>Genomu organizācija </a:t>
            </a:r>
            <a:br>
              <a:rPr lang="lv-LV" sz="4400" b="1" dirty="0" smtClean="0">
                <a:solidFill>
                  <a:schemeClr val="tx2">
                    <a:lumMod val="50000"/>
                  </a:schemeClr>
                </a:solidFill>
              </a:rPr>
            </a:br>
            <a:r>
              <a:rPr lang="lv-LV" sz="4400" b="1" dirty="0" smtClean="0">
                <a:solidFill>
                  <a:schemeClr val="tx2">
                    <a:lumMod val="50000"/>
                  </a:schemeClr>
                </a:solidFill>
              </a:rPr>
              <a:t> </a:t>
            </a:r>
            <a:br>
              <a:rPr lang="lv-LV" sz="4400" b="1" dirty="0" smtClean="0">
                <a:solidFill>
                  <a:schemeClr val="tx2">
                    <a:lumMod val="50000"/>
                  </a:schemeClr>
                </a:solidFill>
              </a:rPr>
            </a:br>
            <a:r>
              <a:rPr lang="lv-LV" sz="4400" b="1" dirty="0" smtClean="0">
                <a:solidFill>
                  <a:schemeClr val="tx2">
                    <a:lumMod val="50000"/>
                  </a:schemeClr>
                </a:solidFill>
              </a:rPr>
              <a:t>Modernās genomu analīzes metodes </a:t>
            </a:r>
            <a:endParaRPr lang="en-US" sz="4400" b="1" dirty="0">
              <a:solidFill>
                <a:schemeClr val="tx2">
                  <a:lumMod val="50000"/>
                </a:schemeClr>
              </a:solidFill>
            </a:endParaRPr>
          </a:p>
        </p:txBody>
      </p:sp>
    </p:spTree>
    <p:extLst>
      <p:ext uri="{BB962C8B-B14F-4D97-AF65-F5344CB8AC3E}">
        <p14:creationId xmlns:p14="http://schemas.microsoft.com/office/powerpoint/2010/main" val="2909733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EMBL – </a:t>
            </a:r>
            <a:r>
              <a:rPr lang="lv-LV" dirty="0" err="1" smtClean="0">
                <a:solidFill>
                  <a:schemeClr val="tx2">
                    <a:lumMod val="50000"/>
                  </a:schemeClr>
                </a:solidFill>
              </a:rPr>
              <a:t>Bank</a:t>
            </a:r>
            <a:r>
              <a:rPr lang="lv-LV" dirty="0" smtClean="0">
                <a:solidFill>
                  <a:schemeClr val="tx2">
                    <a:lumMod val="50000"/>
                  </a:schemeClr>
                </a:solidFill>
              </a:rPr>
              <a:t>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lstStyle/>
          <a:p>
            <a:r>
              <a:rPr lang="lv-LV" dirty="0" smtClean="0"/>
              <a:t>Pirmā publiskā molekulāro sekvenču datu bāze izveidota 1982. gadā (saucās EMBL </a:t>
            </a:r>
            <a:r>
              <a:rPr lang="lv-LV" dirty="0" err="1" smtClean="0"/>
              <a:t>Data</a:t>
            </a:r>
            <a:r>
              <a:rPr lang="lv-LV" dirty="0" smtClean="0"/>
              <a:t> </a:t>
            </a:r>
            <a:r>
              <a:rPr lang="lv-LV" dirty="0" err="1" smtClean="0"/>
              <a:t>Library</a:t>
            </a:r>
            <a:r>
              <a:rPr lang="lv-LV" dirty="0" smtClean="0"/>
              <a:t>), http</a:t>
            </a:r>
            <a:r>
              <a:rPr lang="lv-LV" dirty="0"/>
              <a:t>://www.ebi.ac.uk/embl/</a:t>
            </a:r>
            <a:endParaRPr lang="lv-LV" dirty="0" smtClean="0"/>
          </a:p>
          <a:p>
            <a:r>
              <a:rPr lang="lv-LV" dirty="0" smtClean="0"/>
              <a:t>Mūsdienās tā ir vairāku dažādu datu bāžu un bioinformātikas analīzes rīku apkopojums </a:t>
            </a:r>
          </a:p>
          <a:p>
            <a:r>
              <a:rPr lang="lv-LV" dirty="0" err="1" smtClean="0"/>
              <a:t>Kulikova</a:t>
            </a:r>
            <a:r>
              <a:rPr lang="lv-LV" dirty="0" smtClean="0"/>
              <a:t> </a:t>
            </a:r>
            <a:r>
              <a:rPr lang="lv-LV" dirty="0" err="1" smtClean="0"/>
              <a:t>et</a:t>
            </a:r>
            <a:r>
              <a:rPr lang="lv-LV" dirty="0" smtClean="0"/>
              <a:t> </a:t>
            </a:r>
            <a:r>
              <a:rPr lang="lv-LV" dirty="0" err="1" smtClean="0"/>
              <a:t>al</a:t>
            </a:r>
            <a:r>
              <a:rPr lang="lv-LV" dirty="0" smtClean="0"/>
              <a:t>. (2007) </a:t>
            </a:r>
            <a:r>
              <a:rPr lang="it-IT" dirty="0" smtClean="0"/>
              <a:t>EMBL Nucleotide Sequence Database in 2006</a:t>
            </a:r>
            <a:r>
              <a:rPr lang="lv-LV" dirty="0" smtClean="0"/>
              <a:t>. </a:t>
            </a:r>
            <a:r>
              <a:rPr lang="lv-LV" dirty="0" err="1" smtClean="0"/>
              <a:t>Nucleic</a:t>
            </a:r>
            <a:r>
              <a:rPr lang="lv-LV" dirty="0" smtClean="0"/>
              <a:t> </a:t>
            </a:r>
            <a:r>
              <a:rPr lang="lv-LV" dirty="0" err="1" smtClean="0"/>
              <a:t>Acids</a:t>
            </a:r>
            <a:r>
              <a:rPr lang="lv-LV" dirty="0" smtClean="0"/>
              <a:t> </a:t>
            </a:r>
            <a:r>
              <a:rPr lang="lv-LV" dirty="0" err="1" smtClean="0"/>
              <a:t>Res</a:t>
            </a:r>
            <a:r>
              <a:rPr lang="lv-LV" dirty="0" smtClean="0"/>
              <a:t>, </a:t>
            </a:r>
            <a:r>
              <a:rPr lang="en-US" dirty="0" smtClean="0"/>
              <a:t>35: D16-D20</a:t>
            </a:r>
            <a:r>
              <a:rPr lang="lv-LV" dirty="0" smtClean="0"/>
              <a:t> </a:t>
            </a:r>
            <a:endParaRPr lang="en-US" dirty="0"/>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188" y="274638"/>
            <a:ext cx="8075612" cy="1143000"/>
          </a:xfrm>
        </p:spPr>
        <p:txBody>
          <a:bodyPr>
            <a:normAutofit/>
          </a:bodyPr>
          <a:lstStyle/>
          <a:p>
            <a:r>
              <a:rPr lang="lv-LV" dirty="0" smtClean="0">
                <a:solidFill>
                  <a:schemeClr val="tx2">
                    <a:lumMod val="50000"/>
                  </a:schemeClr>
                </a:solidFill>
              </a:rPr>
              <a:t>Populārākās EBI datu bāzes</a:t>
            </a:r>
            <a:endParaRPr lang="en-US"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8</a:t>
            </a:fld>
            <a:endParaRPr lang="en-US"/>
          </a:p>
        </p:txBody>
      </p:sp>
      <p:pic>
        <p:nvPicPr>
          <p:cNvPr id="5122" name="Picture 2"/>
          <p:cNvPicPr>
            <a:picLocks noChangeAspect="1" noChangeArrowheads="1"/>
          </p:cNvPicPr>
          <p:nvPr/>
        </p:nvPicPr>
        <p:blipFill>
          <a:blip r:embed="rId2"/>
          <a:srcRect/>
          <a:stretch>
            <a:fillRect/>
          </a:stretch>
        </p:blipFill>
        <p:spPr bwMode="auto">
          <a:xfrm>
            <a:off x="928662" y="2000240"/>
            <a:ext cx="7332663"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lv-LV" dirty="0" smtClean="0">
                <a:solidFill>
                  <a:schemeClr val="tx2">
                    <a:lumMod val="50000"/>
                  </a:schemeClr>
                </a:solidFill>
              </a:rPr>
              <a:t>DDBJ </a:t>
            </a:r>
            <a:endParaRPr lang="en-US" dirty="0">
              <a:solidFill>
                <a:schemeClr val="tx2">
                  <a:lumMod val="50000"/>
                </a:schemeClr>
              </a:solidFill>
            </a:endParaRPr>
          </a:p>
        </p:txBody>
      </p:sp>
      <p:sp>
        <p:nvSpPr>
          <p:cNvPr id="3" name="Content Placeholder 2"/>
          <p:cNvSpPr>
            <a:spLocks noGrp="1"/>
          </p:cNvSpPr>
          <p:nvPr>
            <p:ph idx="1"/>
          </p:nvPr>
        </p:nvSpPr>
        <p:spPr>
          <a:xfrm>
            <a:off x="611188" y="1989138"/>
            <a:ext cx="8075612" cy="4319587"/>
          </a:xfrm>
        </p:spPr>
        <p:txBody>
          <a:bodyPr>
            <a:normAutofit/>
          </a:bodyPr>
          <a:lstStyle/>
          <a:p>
            <a:r>
              <a:rPr lang="lv-LV" sz="2800" dirty="0" smtClean="0">
                <a:solidFill>
                  <a:schemeClr val="tx2">
                    <a:lumMod val="50000"/>
                  </a:schemeClr>
                </a:solidFill>
              </a:rPr>
              <a:t>Izveidota 1986. gadā Nacionālā Ģenētikas institūta paspārnē </a:t>
            </a:r>
            <a:endParaRPr lang="en-US" sz="2800"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r>
              <a:rPr lang="lv-LV" smtClean="0"/>
              <a:t>2011. gada 22. septembris</a:t>
            </a:r>
            <a:endParaRPr lang="en-US"/>
          </a:p>
        </p:txBody>
      </p:sp>
      <p:sp>
        <p:nvSpPr>
          <p:cNvPr id="5" name="Footer Placeholder 4"/>
          <p:cNvSpPr>
            <a:spLocks noGrp="1"/>
          </p:cNvSpPr>
          <p:nvPr>
            <p:ph type="ftr" sz="quarter" idx="11"/>
          </p:nvPr>
        </p:nvSpPr>
        <p:spPr/>
        <p:txBody>
          <a:bodyPr/>
          <a:lstStyle/>
          <a:p>
            <a:pPr>
              <a:defRPr/>
            </a:pPr>
            <a:r>
              <a:rPr lang="lv-LV" smtClean="0"/>
              <a:t>Mikrobioloģijas un biotehnoloģijas katedra</a:t>
            </a:r>
            <a:endParaRPr lang="en-US"/>
          </a:p>
        </p:txBody>
      </p:sp>
      <p:sp>
        <p:nvSpPr>
          <p:cNvPr id="6" name="Slide Number Placeholder 5"/>
          <p:cNvSpPr>
            <a:spLocks noGrp="1"/>
          </p:cNvSpPr>
          <p:nvPr>
            <p:ph type="sldNum" sz="quarter" idx="12"/>
          </p:nvPr>
        </p:nvSpPr>
        <p:spPr/>
        <p:txBody>
          <a:bodyPr/>
          <a:lstStyle/>
          <a:p>
            <a:pPr>
              <a:defRPr/>
            </a:pPr>
            <a:fld id="{DD3EF91A-3D97-4629-A1DE-5D792EB2BEFA}" type="slidenum">
              <a:rPr lang="en-US" smtClean="0"/>
              <a:pPr>
                <a:defRPr/>
              </a:pPr>
              <a:t>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463220"/>
            <a:ext cx="5868144" cy="440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ioinformatik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Bioinformatika_template</Template>
  <TotalTime>11100</TotalTime>
  <Words>2856</Words>
  <Application>Microsoft Office PowerPoint</Application>
  <PresentationFormat>On-screen Show (4:3)</PresentationFormat>
  <Paragraphs>423</Paragraphs>
  <Slides>62</Slides>
  <Notes>5</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Bioinformatika_template</vt:lpstr>
      <vt:lpstr>Genomu organizācija    Modernās genomu analīzes metodes </vt:lpstr>
      <vt:lpstr>Lekciju saraksts </vt:lpstr>
      <vt:lpstr>Genoms </vt:lpstr>
      <vt:lpstr>Genomika  </vt:lpstr>
      <vt:lpstr>Primārās datu bāzes </vt:lpstr>
      <vt:lpstr> International Nucleotide Sequence Database Collaboration  </vt:lpstr>
      <vt:lpstr>EMBL – Bank </vt:lpstr>
      <vt:lpstr>Populārākās EBI datu bāzes</vt:lpstr>
      <vt:lpstr>DDBJ </vt:lpstr>
      <vt:lpstr>National Center for Biotechnology Information </vt:lpstr>
      <vt:lpstr>GenBank </vt:lpstr>
      <vt:lpstr>PowerPoint Presentation</vt:lpstr>
      <vt:lpstr>PowerPoint Presentation</vt:lpstr>
      <vt:lpstr>NCBI datu bāzu saistība  </vt:lpstr>
      <vt:lpstr>PowerPoint Presentation</vt:lpstr>
      <vt:lpstr>Primāro datu bāzu meklēšanas sistēmas </vt:lpstr>
      <vt:lpstr>PowerPoint Presentation</vt:lpstr>
      <vt:lpstr>PowerPoint Presentation</vt:lpstr>
      <vt:lpstr>Genomu izmēru salīdzinājums (mb)</vt:lpstr>
      <vt:lpstr>Vīrusu genomi ir kompakti </vt:lpstr>
      <vt:lpstr>Eikariotu genomi ir lieli un kompleksi</vt:lpstr>
      <vt:lpstr>NCBI genomu datu bāze</vt:lpstr>
      <vt:lpstr>NCBI genoma projektu datu bāze </vt:lpstr>
      <vt:lpstr>Genoma projektu progresa raksturojums </vt:lpstr>
      <vt:lpstr>PowerPoint Presentation</vt:lpstr>
      <vt:lpstr>Ģenētikas mērķis </vt:lpstr>
      <vt:lpstr>Bioinformātika un ģenētika</vt:lpstr>
      <vt:lpstr>RefSeq – pārbaudītās proteīnu sekvences</vt:lpstr>
      <vt:lpstr>Bioinformātika un genomu struktūras anotācija </vt:lpstr>
      <vt:lpstr>Kādā veidā var raksturot genomu? </vt:lpstr>
      <vt:lpstr>Ģenētiskās kartes </vt:lpstr>
      <vt:lpstr>Marķieri </vt:lpstr>
      <vt:lpstr>X hromosomas ģenētiskās kartes </vt:lpstr>
      <vt:lpstr>Miežu genoma morfoloģisko marķieru karte </vt:lpstr>
      <vt:lpstr>Molekulāro marķieru kartes </vt:lpstr>
      <vt:lpstr>Fiziskās genoma kartes </vt:lpstr>
      <vt:lpstr>PowerPoint Presentation</vt:lpstr>
      <vt:lpstr>Genoma sekvenēšana </vt:lpstr>
      <vt:lpstr>Genoma sekvenēšana</vt:lpstr>
      <vt:lpstr>PowerPoint Presentation</vt:lpstr>
      <vt:lpstr>PowerPoint Presentation</vt:lpstr>
      <vt:lpstr>PowerPoint Presentation</vt:lpstr>
      <vt:lpstr>Genoma sekvences savākšana</vt:lpstr>
      <vt:lpstr>Genoma sekvences savākšana (assembly)</vt:lpstr>
      <vt:lpstr>Genoma sekvences savākšana (assembly)</vt:lpstr>
      <vt:lpstr>Demonstrācija </vt:lpstr>
      <vt:lpstr>Metagenomika </vt:lpstr>
      <vt:lpstr>Metagenomika </vt:lpstr>
      <vt:lpstr>PowerPoint Presentation</vt:lpstr>
      <vt:lpstr>Eksperimentāla gēnu identifikācija genoma sekvencē </vt:lpstr>
      <vt:lpstr>Gēnu paredzēšana izmantojot transkriptomas sekvenēšanu</vt:lpstr>
      <vt:lpstr>PowerPoint Presentation</vt:lpstr>
      <vt:lpstr>Demonstrācija </vt:lpstr>
      <vt:lpstr>Kas vispār ir pierādījums, ka dotā sekvence ir gēns?</vt:lpstr>
      <vt:lpstr>Kritēriji gēnu identifikācijā </vt:lpstr>
      <vt:lpstr>Gēnu paredzēšana bioinformātikā </vt:lpstr>
      <vt:lpstr>PowerPoint Presentation</vt:lpstr>
      <vt:lpstr>Varbūtējā kodējošā rajona homoloģija ar zināmiem gēniem</vt:lpstr>
      <vt:lpstr>Prokariotu gēnu paredzēšana</vt:lpstr>
      <vt:lpstr>Eikariotu gēnu paredzēšana</vt:lpstr>
      <vt:lpstr>ab initio gēnu paredzēšana </vt:lpstr>
      <vt:lpstr>Genomu organizācija    Modernās genomu analīzes metodes </vt:lpstr>
    </vt:vector>
  </TitlesOfParts>
  <Company>Latvijas Universitate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Ievads bioinformātikā</dc:title>
  <dc:creator>Nils Rostoks</dc:creator>
  <cp:lastModifiedBy>Nils</cp:lastModifiedBy>
  <cp:revision>318</cp:revision>
  <dcterms:created xsi:type="dcterms:W3CDTF">2007-07-10T03:06:37Z</dcterms:created>
  <dcterms:modified xsi:type="dcterms:W3CDTF">2011-09-28T10:13:04Z</dcterms:modified>
</cp:coreProperties>
</file>